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</p:sldIdLst>
  <p:sldSz cx="24479250" cy="8280400"/>
  <p:notesSz cx="6858000" cy="9144000"/>
  <p:defaultTextStyle>
    <a:defPPr>
      <a:defRPr lang="es-CO"/>
    </a:defPPr>
    <a:lvl1pPr marL="0" algn="l" defTabSz="1572402" rtl="0" eaLnBrk="1" latinLnBrk="0" hangingPunct="1">
      <a:defRPr sz="3095" kern="1200">
        <a:solidFill>
          <a:schemeClr val="tx1"/>
        </a:solidFill>
        <a:latin typeface="+mn-lt"/>
        <a:ea typeface="+mn-ea"/>
        <a:cs typeface="+mn-cs"/>
      </a:defRPr>
    </a:lvl1pPr>
    <a:lvl2pPr marL="786201" algn="l" defTabSz="1572402" rtl="0" eaLnBrk="1" latinLnBrk="0" hangingPunct="1">
      <a:defRPr sz="3095" kern="1200">
        <a:solidFill>
          <a:schemeClr val="tx1"/>
        </a:solidFill>
        <a:latin typeface="+mn-lt"/>
        <a:ea typeface="+mn-ea"/>
        <a:cs typeface="+mn-cs"/>
      </a:defRPr>
    </a:lvl2pPr>
    <a:lvl3pPr marL="1572402" algn="l" defTabSz="1572402" rtl="0" eaLnBrk="1" latinLnBrk="0" hangingPunct="1">
      <a:defRPr sz="3095" kern="1200">
        <a:solidFill>
          <a:schemeClr val="tx1"/>
        </a:solidFill>
        <a:latin typeface="+mn-lt"/>
        <a:ea typeface="+mn-ea"/>
        <a:cs typeface="+mn-cs"/>
      </a:defRPr>
    </a:lvl3pPr>
    <a:lvl4pPr marL="2358603" algn="l" defTabSz="1572402" rtl="0" eaLnBrk="1" latinLnBrk="0" hangingPunct="1">
      <a:defRPr sz="3095" kern="1200">
        <a:solidFill>
          <a:schemeClr val="tx1"/>
        </a:solidFill>
        <a:latin typeface="+mn-lt"/>
        <a:ea typeface="+mn-ea"/>
        <a:cs typeface="+mn-cs"/>
      </a:defRPr>
    </a:lvl4pPr>
    <a:lvl5pPr marL="3144804" algn="l" defTabSz="1572402" rtl="0" eaLnBrk="1" latinLnBrk="0" hangingPunct="1">
      <a:defRPr sz="3095" kern="1200">
        <a:solidFill>
          <a:schemeClr val="tx1"/>
        </a:solidFill>
        <a:latin typeface="+mn-lt"/>
        <a:ea typeface="+mn-ea"/>
        <a:cs typeface="+mn-cs"/>
      </a:defRPr>
    </a:lvl5pPr>
    <a:lvl6pPr marL="3931006" algn="l" defTabSz="1572402" rtl="0" eaLnBrk="1" latinLnBrk="0" hangingPunct="1">
      <a:defRPr sz="3095" kern="1200">
        <a:solidFill>
          <a:schemeClr val="tx1"/>
        </a:solidFill>
        <a:latin typeface="+mn-lt"/>
        <a:ea typeface="+mn-ea"/>
        <a:cs typeface="+mn-cs"/>
      </a:defRPr>
    </a:lvl6pPr>
    <a:lvl7pPr marL="4717207" algn="l" defTabSz="1572402" rtl="0" eaLnBrk="1" latinLnBrk="0" hangingPunct="1">
      <a:defRPr sz="3095" kern="1200">
        <a:solidFill>
          <a:schemeClr val="tx1"/>
        </a:solidFill>
        <a:latin typeface="+mn-lt"/>
        <a:ea typeface="+mn-ea"/>
        <a:cs typeface="+mn-cs"/>
      </a:defRPr>
    </a:lvl7pPr>
    <a:lvl8pPr marL="5503408" algn="l" defTabSz="1572402" rtl="0" eaLnBrk="1" latinLnBrk="0" hangingPunct="1">
      <a:defRPr sz="3095" kern="1200">
        <a:solidFill>
          <a:schemeClr val="tx1"/>
        </a:solidFill>
        <a:latin typeface="+mn-lt"/>
        <a:ea typeface="+mn-ea"/>
        <a:cs typeface="+mn-cs"/>
      </a:defRPr>
    </a:lvl8pPr>
    <a:lvl9pPr marL="6289609" algn="l" defTabSz="1572402" rtl="0" eaLnBrk="1" latinLnBrk="0" hangingPunct="1">
      <a:defRPr sz="30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4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2589"/>
            <a:ext cx="24479250" cy="2997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3916" y="2177445"/>
            <a:ext cx="18971419" cy="2203634"/>
          </a:xfrm>
        </p:spPr>
        <p:txBody>
          <a:bodyPr anchor="b">
            <a:normAutofit/>
          </a:bodyPr>
          <a:lstStyle>
            <a:lvl1pPr algn="l">
              <a:defRPr sz="72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3916" y="4385546"/>
            <a:ext cx="18971419" cy="828040"/>
          </a:xfrm>
        </p:spPr>
        <p:txBody>
          <a:bodyPr>
            <a:normAutofit/>
          </a:bodyPr>
          <a:lstStyle>
            <a:lvl1pPr marL="0" indent="0" algn="l">
              <a:buNone/>
              <a:defRPr sz="2415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880915" y="5209151"/>
            <a:ext cx="5844421" cy="452346"/>
          </a:xfrm>
        </p:spPr>
        <p:txBody>
          <a:bodyPr/>
          <a:lstStyle/>
          <a:p>
            <a:fld id="{F172C04E-119F-4A63-A7AB-5FA90F4B9AC4}" type="datetimeFigureOut">
              <a:rPr lang="es-CO" smtClean="0"/>
              <a:t>3/07/2019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3916" y="5220643"/>
            <a:ext cx="12851606" cy="44085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217503" y="1727639"/>
            <a:ext cx="5507831" cy="440855"/>
          </a:xfrm>
        </p:spPr>
        <p:txBody>
          <a:bodyPr/>
          <a:lstStyle/>
          <a:p>
            <a:fld id="{E47F4FFB-BA05-469E-B877-472D1D98BC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689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912" y="5671628"/>
            <a:ext cx="21728615" cy="989295"/>
          </a:xfrm>
        </p:spPr>
        <p:txBody>
          <a:bodyPr anchor="b"/>
          <a:lstStyle>
            <a:lvl1pPr algn="l">
              <a:defRPr sz="38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780" y="1136701"/>
            <a:ext cx="21728226" cy="4199557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958" y="6660923"/>
            <a:ext cx="21725334" cy="847563"/>
          </a:xfrm>
        </p:spPr>
        <p:txBody>
          <a:bodyPr/>
          <a:lstStyle>
            <a:lvl1pPr marL="0" indent="0" algn="l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C04E-119F-4A63-A7AB-5FA90F4B9AC4}" type="datetimeFigureOut">
              <a:rPr lang="es-CO" smtClean="0"/>
              <a:t>3/07/2019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4FFB-BA05-469E-B877-472D1D98BC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4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2589"/>
            <a:ext cx="24479250" cy="2997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958" y="909821"/>
            <a:ext cx="21725334" cy="3383719"/>
          </a:xfrm>
        </p:spPr>
        <p:txBody>
          <a:bodyPr anchor="ctr"/>
          <a:lstStyle>
            <a:lvl1pPr algn="l">
              <a:defRPr sz="38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6937" y="4405991"/>
            <a:ext cx="20340177" cy="1206281"/>
          </a:xfrm>
        </p:spPr>
        <p:txBody>
          <a:bodyPr anchor="ctr"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689954" y="460023"/>
            <a:ext cx="5844421" cy="440855"/>
          </a:xfrm>
        </p:spPr>
        <p:txBody>
          <a:bodyPr/>
          <a:lstStyle>
            <a:lvl1pPr algn="r">
              <a:defRPr/>
            </a:lvl1pPr>
          </a:lstStyle>
          <a:p>
            <a:fld id="{F172C04E-119F-4A63-A7AB-5FA90F4B9AC4}" type="datetimeFigureOut">
              <a:rPr lang="es-CO" smtClean="0"/>
              <a:t>3/07/2019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6958" y="458744"/>
            <a:ext cx="14037605" cy="44085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809767" y="460023"/>
            <a:ext cx="1292525" cy="440855"/>
          </a:xfrm>
        </p:spPr>
        <p:txBody>
          <a:bodyPr/>
          <a:lstStyle/>
          <a:p>
            <a:fld id="{E47F4FFB-BA05-469E-B877-472D1D98BC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5263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2589"/>
            <a:ext cx="24479250" cy="2997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939" y="909822"/>
            <a:ext cx="20382375" cy="3144687"/>
          </a:xfrm>
        </p:spPr>
        <p:txBody>
          <a:bodyPr anchor="ctr"/>
          <a:lstStyle>
            <a:lvl1pPr algn="l">
              <a:defRPr sz="38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617917" y="4063598"/>
            <a:ext cx="19260415" cy="536624"/>
          </a:xfrm>
        </p:spPr>
        <p:txBody>
          <a:bodyPr anchor="t">
            <a:normAutofit/>
          </a:bodyPr>
          <a:lstStyle>
            <a:lvl1pPr marL="0" indent="0">
              <a:buNone/>
              <a:defRPr sz="1690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6939" y="4781167"/>
            <a:ext cx="20382375" cy="820881"/>
          </a:xfrm>
        </p:spPr>
        <p:txBody>
          <a:bodyPr anchor="ctr">
            <a:normAutofit/>
          </a:bodyPr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689954" y="460023"/>
            <a:ext cx="5844421" cy="440855"/>
          </a:xfrm>
        </p:spPr>
        <p:txBody>
          <a:bodyPr/>
          <a:lstStyle>
            <a:lvl1pPr algn="r">
              <a:defRPr/>
            </a:lvl1pPr>
          </a:lstStyle>
          <a:p>
            <a:fld id="{F172C04E-119F-4A63-A7AB-5FA90F4B9AC4}" type="datetimeFigureOut">
              <a:rPr lang="es-CO" smtClean="0"/>
              <a:t>3/07/2019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6958" y="458744"/>
            <a:ext cx="14037605" cy="44085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809767" y="460023"/>
            <a:ext cx="1292525" cy="440855"/>
          </a:xfrm>
        </p:spPr>
        <p:txBody>
          <a:bodyPr/>
          <a:lstStyle/>
          <a:p>
            <a:fld id="{E47F4FFB-BA05-469E-B877-472D1D98BC03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TextBox 8"/>
          <p:cNvSpPr txBox="1"/>
          <p:nvPr/>
        </p:nvSpPr>
        <p:spPr>
          <a:xfrm>
            <a:off x="956220" y="1127054"/>
            <a:ext cx="1223963" cy="706063"/>
          </a:xfrm>
          <a:prstGeom prst="rect">
            <a:avLst/>
          </a:prstGeom>
        </p:spPr>
        <p:txBody>
          <a:bodyPr vert="horz" lIns="110405" tIns="55203" rIns="110405" bIns="5520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965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54274" y="3261557"/>
            <a:ext cx="1223963" cy="706063"/>
          </a:xfrm>
          <a:prstGeom prst="rect">
            <a:avLst/>
          </a:prstGeom>
        </p:spPr>
        <p:txBody>
          <a:bodyPr vert="horz" lIns="110405" tIns="55203" rIns="110405" bIns="5520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59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6980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2589"/>
            <a:ext cx="24479250" cy="2997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994" y="1357973"/>
            <a:ext cx="20371639" cy="3032808"/>
          </a:xfrm>
        </p:spPr>
        <p:txBody>
          <a:bodyPr anchor="b"/>
          <a:lstStyle>
            <a:lvl1pPr algn="l">
              <a:defRPr sz="38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6938" y="4405003"/>
            <a:ext cx="20368563" cy="1207269"/>
          </a:xfrm>
        </p:spPr>
        <p:txBody>
          <a:bodyPr anchor="t"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689954" y="457467"/>
            <a:ext cx="5844421" cy="440855"/>
          </a:xfrm>
        </p:spPr>
        <p:txBody>
          <a:bodyPr/>
          <a:lstStyle>
            <a:lvl1pPr algn="r">
              <a:defRPr/>
            </a:lvl1pPr>
          </a:lstStyle>
          <a:p>
            <a:fld id="{F172C04E-119F-4A63-A7AB-5FA90F4B9AC4}" type="datetimeFigureOut">
              <a:rPr lang="es-CO" smtClean="0"/>
              <a:t>3/07/2019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6958" y="457467"/>
            <a:ext cx="14037605" cy="44085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809767" y="460023"/>
            <a:ext cx="1292525" cy="440855"/>
          </a:xfrm>
        </p:spPr>
        <p:txBody>
          <a:bodyPr/>
          <a:lstStyle/>
          <a:p>
            <a:fld id="{E47F4FFB-BA05-469E-B877-472D1D98BC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0990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813823" y="920044"/>
            <a:ext cx="17288468" cy="15742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76958" y="2658808"/>
            <a:ext cx="6939867" cy="745357"/>
          </a:xfrm>
        </p:spPr>
        <p:txBody>
          <a:bodyPr anchor="b">
            <a:noAutofit/>
          </a:bodyPr>
          <a:lstStyle>
            <a:lvl1pPr marL="0" indent="0">
              <a:buNone/>
              <a:defRPr sz="2898" b="0">
                <a:solidFill>
                  <a:schemeClr val="tx1"/>
                </a:solidFill>
              </a:defRPr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76956" y="3506993"/>
            <a:ext cx="6939867" cy="4001508"/>
          </a:xfrm>
        </p:spPr>
        <p:txBody>
          <a:bodyPr anchor="t">
            <a:normAutofit/>
          </a:bodyPr>
          <a:lstStyle>
            <a:lvl1pPr marL="0" indent="0">
              <a:buNone/>
              <a:defRPr sz="1690"/>
            </a:lvl1pPr>
            <a:lvl2pPr marL="552023" indent="0">
              <a:buNone/>
              <a:defRPr sz="1449"/>
            </a:lvl2pPr>
            <a:lvl3pPr marL="1104047" indent="0">
              <a:buNone/>
              <a:defRPr sz="1207"/>
            </a:lvl3pPr>
            <a:lvl4pPr marL="1656070" indent="0">
              <a:buNone/>
              <a:defRPr sz="1087"/>
            </a:lvl4pPr>
            <a:lvl5pPr marL="2208093" indent="0">
              <a:buNone/>
              <a:defRPr sz="1087"/>
            </a:lvl5pPr>
            <a:lvl6pPr marL="2760116" indent="0">
              <a:buNone/>
              <a:defRPr sz="1087"/>
            </a:lvl6pPr>
            <a:lvl7pPr marL="3312140" indent="0">
              <a:buNone/>
              <a:defRPr sz="1087"/>
            </a:lvl7pPr>
            <a:lvl8pPr marL="3864163" indent="0">
              <a:buNone/>
              <a:defRPr sz="1087"/>
            </a:lvl8pPr>
            <a:lvl9pPr marL="4416186" indent="0">
              <a:buNone/>
              <a:defRPr sz="108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71731" y="2657906"/>
            <a:ext cx="6939867" cy="756482"/>
          </a:xfrm>
        </p:spPr>
        <p:txBody>
          <a:bodyPr anchor="b">
            <a:noAutofit/>
          </a:bodyPr>
          <a:lstStyle>
            <a:lvl1pPr marL="0" indent="0">
              <a:buNone/>
              <a:defRPr sz="2898" b="0">
                <a:solidFill>
                  <a:schemeClr val="tx1"/>
                </a:solidFill>
              </a:defRPr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8767832" y="3506392"/>
            <a:ext cx="6939867" cy="4002094"/>
          </a:xfrm>
        </p:spPr>
        <p:txBody>
          <a:bodyPr anchor="t">
            <a:normAutofit/>
          </a:bodyPr>
          <a:lstStyle>
            <a:lvl1pPr marL="0" indent="0">
              <a:buNone/>
              <a:defRPr sz="1690"/>
            </a:lvl1pPr>
            <a:lvl2pPr marL="552023" indent="0">
              <a:buNone/>
              <a:defRPr sz="1449"/>
            </a:lvl2pPr>
            <a:lvl3pPr marL="1104047" indent="0">
              <a:buNone/>
              <a:defRPr sz="1207"/>
            </a:lvl3pPr>
            <a:lvl4pPr marL="1656070" indent="0">
              <a:buNone/>
              <a:defRPr sz="1087"/>
            </a:lvl4pPr>
            <a:lvl5pPr marL="2208093" indent="0">
              <a:buNone/>
              <a:defRPr sz="1087"/>
            </a:lvl5pPr>
            <a:lvl6pPr marL="2760116" indent="0">
              <a:buNone/>
              <a:defRPr sz="1087"/>
            </a:lvl6pPr>
            <a:lvl7pPr marL="3312140" indent="0">
              <a:buNone/>
              <a:defRPr sz="1087"/>
            </a:lvl7pPr>
            <a:lvl8pPr marL="3864163" indent="0">
              <a:buNone/>
              <a:defRPr sz="1087"/>
            </a:lvl8pPr>
            <a:lvl9pPr marL="4416186" indent="0">
              <a:buNone/>
              <a:defRPr sz="108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166505" y="2647683"/>
            <a:ext cx="6939867" cy="756482"/>
          </a:xfrm>
        </p:spPr>
        <p:txBody>
          <a:bodyPr anchor="b">
            <a:noAutofit/>
          </a:bodyPr>
          <a:lstStyle>
            <a:lvl1pPr marL="0" indent="0">
              <a:buNone/>
              <a:defRPr sz="2898" b="0">
                <a:solidFill>
                  <a:schemeClr val="tx1"/>
                </a:solidFill>
              </a:defRPr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6166507" y="3506993"/>
            <a:ext cx="6939867" cy="4001508"/>
          </a:xfrm>
        </p:spPr>
        <p:txBody>
          <a:bodyPr anchor="t">
            <a:normAutofit/>
          </a:bodyPr>
          <a:lstStyle>
            <a:lvl1pPr marL="0" indent="0">
              <a:buNone/>
              <a:defRPr sz="1690"/>
            </a:lvl1pPr>
            <a:lvl2pPr marL="552023" indent="0">
              <a:buNone/>
              <a:defRPr sz="1449"/>
            </a:lvl2pPr>
            <a:lvl3pPr marL="1104047" indent="0">
              <a:buNone/>
              <a:defRPr sz="1207"/>
            </a:lvl3pPr>
            <a:lvl4pPr marL="1656070" indent="0">
              <a:buNone/>
              <a:defRPr sz="1087"/>
            </a:lvl4pPr>
            <a:lvl5pPr marL="2208093" indent="0">
              <a:buNone/>
              <a:defRPr sz="1087"/>
            </a:lvl5pPr>
            <a:lvl6pPr marL="2760116" indent="0">
              <a:buNone/>
              <a:defRPr sz="1087"/>
            </a:lvl6pPr>
            <a:lvl7pPr marL="3312140" indent="0">
              <a:buNone/>
              <a:defRPr sz="1087"/>
            </a:lvl7pPr>
            <a:lvl8pPr marL="3864163" indent="0">
              <a:buNone/>
              <a:defRPr sz="1087"/>
            </a:lvl8pPr>
            <a:lvl9pPr marL="4416186" indent="0">
              <a:buNone/>
              <a:defRPr sz="108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C04E-119F-4A63-A7AB-5FA90F4B9AC4}" type="datetimeFigureOut">
              <a:rPr lang="es-CO" smtClean="0"/>
              <a:t>3/07/2019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4FFB-BA05-469E-B877-472D1D98BC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3936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813823" y="920044"/>
            <a:ext cx="17288468" cy="156407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82616" y="5060245"/>
            <a:ext cx="6930129" cy="824376"/>
          </a:xfrm>
        </p:spPr>
        <p:txBody>
          <a:bodyPr anchor="b">
            <a:noAutofit/>
          </a:bodyPr>
          <a:lstStyle>
            <a:lvl1pPr marL="0" indent="0">
              <a:buNone/>
              <a:defRPr sz="2898" b="0">
                <a:solidFill>
                  <a:schemeClr val="tx1"/>
                </a:solidFill>
              </a:defRPr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82616" y="2852138"/>
            <a:ext cx="6930129" cy="184008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32"/>
            </a:lvl1pPr>
            <a:lvl2pPr marL="552023" indent="0">
              <a:buNone/>
              <a:defRPr sz="1932"/>
            </a:lvl2pPr>
            <a:lvl3pPr marL="1104047" indent="0">
              <a:buNone/>
              <a:defRPr sz="1932"/>
            </a:lvl3pPr>
            <a:lvl4pPr marL="1656070" indent="0">
              <a:buNone/>
              <a:defRPr sz="1932"/>
            </a:lvl4pPr>
            <a:lvl5pPr marL="2208093" indent="0">
              <a:buNone/>
              <a:defRPr sz="1932"/>
            </a:lvl5pPr>
            <a:lvl6pPr marL="2760116" indent="0">
              <a:buNone/>
              <a:defRPr sz="1932"/>
            </a:lvl6pPr>
            <a:lvl7pPr marL="3312140" indent="0">
              <a:buNone/>
              <a:defRPr sz="1932"/>
            </a:lvl7pPr>
            <a:lvl8pPr marL="3864163" indent="0">
              <a:buNone/>
              <a:defRPr sz="1932"/>
            </a:lvl8pPr>
            <a:lvl9pPr marL="4416186" indent="0">
              <a:buNone/>
              <a:defRPr sz="193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82616" y="5884619"/>
            <a:ext cx="6930129" cy="1623868"/>
          </a:xfrm>
        </p:spPr>
        <p:txBody>
          <a:bodyPr anchor="t">
            <a:normAutofit/>
          </a:bodyPr>
          <a:lstStyle>
            <a:lvl1pPr marL="0" indent="0">
              <a:buNone/>
              <a:defRPr sz="1690"/>
            </a:lvl1pPr>
            <a:lvl2pPr marL="552023" indent="0">
              <a:buNone/>
              <a:defRPr sz="1449"/>
            </a:lvl2pPr>
            <a:lvl3pPr marL="1104047" indent="0">
              <a:buNone/>
              <a:defRPr sz="1207"/>
            </a:lvl3pPr>
            <a:lvl4pPr marL="1656070" indent="0">
              <a:buNone/>
              <a:defRPr sz="1087"/>
            </a:lvl4pPr>
            <a:lvl5pPr marL="2208093" indent="0">
              <a:buNone/>
              <a:defRPr sz="1087"/>
            </a:lvl5pPr>
            <a:lvl6pPr marL="2760116" indent="0">
              <a:buNone/>
              <a:defRPr sz="1087"/>
            </a:lvl6pPr>
            <a:lvl7pPr marL="3312140" indent="0">
              <a:buNone/>
              <a:defRPr sz="1087"/>
            </a:lvl7pPr>
            <a:lvl8pPr marL="3864163" indent="0">
              <a:buNone/>
              <a:defRPr sz="1087"/>
            </a:lvl8pPr>
            <a:lvl9pPr marL="4416186" indent="0">
              <a:buNone/>
              <a:defRPr sz="108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82701" y="5060245"/>
            <a:ext cx="6924815" cy="824376"/>
          </a:xfrm>
        </p:spPr>
        <p:txBody>
          <a:bodyPr anchor="b">
            <a:noAutofit/>
          </a:bodyPr>
          <a:lstStyle>
            <a:lvl1pPr marL="0" indent="0">
              <a:buNone/>
              <a:defRPr sz="2898" b="0">
                <a:solidFill>
                  <a:schemeClr val="tx1"/>
                </a:solidFill>
              </a:defRPr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8782700" y="2852138"/>
            <a:ext cx="6924817" cy="184008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32"/>
            </a:lvl1pPr>
            <a:lvl2pPr marL="552023" indent="0">
              <a:buNone/>
              <a:defRPr sz="1932"/>
            </a:lvl2pPr>
            <a:lvl3pPr marL="1104047" indent="0">
              <a:buNone/>
              <a:defRPr sz="1932"/>
            </a:lvl3pPr>
            <a:lvl4pPr marL="1656070" indent="0">
              <a:buNone/>
              <a:defRPr sz="1932"/>
            </a:lvl4pPr>
            <a:lvl5pPr marL="2208093" indent="0">
              <a:buNone/>
              <a:defRPr sz="1932"/>
            </a:lvl5pPr>
            <a:lvl6pPr marL="2760116" indent="0">
              <a:buNone/>
              <a:defRPr sz="1932"/>
            </a:lvl6pPr>
            <a:lvl7pPr marL="3312140" indent="0">
              <a:buNone/>
              <a:defRPr sz="1932"/>
            </a:lvl7pPr>
            <a:lvl8pPr marL="3864163" indent="0">
              <a:buNone/>
              <a:defRPr sz="1932"/>
            </a:lvl8pPr>
            <a:lvl9pPr marL="4416186" indent="0">
              <a:buNone/>
              <a:defRPr sz="193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8782703" y="5884618"/>
            <a:ext cx="6924815" cy="1623868"/>
          </a:xfrm>
        </p:spPr>
        <p:txBody>
          <a:bodyPr anchor="t">
            <a:normAutofit/>
          </a:bodyPr>
          <a:lstStyle>
            <a:lvl1pPr marL="0" indent="0">
              <a:buNone/>
              <a:defRPr sz="1690"/>
            </a:lvl1pPr>
            <a:lvl2pPr marL="552023" indent="0">
              <a:buNone/>
              <a:defRPr sz="1449"/>
            </a:lvl2pPr>
            <a:lvl3pPr marL="1104047" indent="0">
              <a:buNone/>
              <a:defRPr sz="1207"/>
            </a:lvl3pPr>
            <a:lvl4pPr marL="1656070" indent="0">
              <a:buNone/>
              <a:defRPr sz="1087"/>
            </a:lvl4pPr>
            <a:lvl5pPr marL="2208093" indent="0">
              <a:buNone/>
              <a:defRPr sz="1087"/>
            </a:lvl5pPr>
            <a:lvl6pPr marL="2760116" indent="0">
              <a:buNone/>
              <a:defRPr sz="1087"/>
            </a:lvl6pPr>
            <a:lvl7pPr marL="3312140" indent="0">
              <a:buNone/>
              <a:defRPr sz="1087"/>
            </a:lvl7pPr>
            <a:lvl8pPr marL="3864163" indent="0">
              <a:buNone/>
              <a:defRPr sz="1087"/>
            </a:lvl8pPr>
            <a:lvl9pPr marL="4416186" indent="0">
              <a:buNone/>
              <a:defRPr sz="108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162351" y="5060245"/>
            <a:ext cx="6939942" cy="824376"/>
          </a:xfrm>
        </p:spPr>
        <p:txBody>
          <a:bodyPr anchor="b">
            <a:noAutofit/>
          </a:bodyPr>
          <a:lstStyle>
            <a:lvl1pPr marL="0" indent="0">
              <a:buNone/>
              <a:defRPr sz="2898" b="0">
                <a:solidFill>
                  <a:schemeClr val="tx1"/>
                </a:solidFill>
              </a:defRPr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6162599" y="2852138"/>
            <a:ext cx="6922693" cy="184008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32"/>
            </a:lvl1pPr>
            <a:lvl2pPr marL="552023" indent="0">
              <a:buNone/>
              <a:defRPr sz="1932"/>
            </a:lvl2pPr>
            <a:lvl3pPr marL="1104047" indent="0">
              <a:buNone/>
              <a:defRPr sz="1932"/>
            </a:lvl3pPr>
            <a:lvl4pPr marL="1656070" indent="0">
              <a:buNone/>
              <a:defRPr sz="1932"/>
            </a:lvl4pPr>
            <a:lvl5pPr marL="2208093" indent="0">
              <a:buNone/>
              <a:defRPr sz="1932"/>
            </a:lvl5pPr>
            <a:lvl6pPr marL="2760116" indent="0">
              <a:buNone/>
              <a:defRPr sz="1932"/>
            </a:lvl6pPr>
            <a:lvl7pPr marL="3312140" indent="0">
              <a:buNone/>
              <a:defRPr sz="1932"/>
            </a:lvl7pPr>
            <a:lvl8pPr marL="3864163" indent="0">
              <a:buNone/>
              <a:defRPr sz="1932"/>
            </a:lvl8pPr>
            <a:lvl9pPr marL="4416186" indent="0">
              <a:buNone/>
              <a:defRPr sz="193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6162352" y="5884616"/>
            <a:ext cx="6931862" cy="1623868"/>
          </a:xfrm>
        </p:spPr>
        <p:txBody>
          <a:bodyPr anchor="t">
            <a:normAutofit/>
          </a:bodyPr>
          <a:lstStyle>
            <a:lvl1pPr marL="0" indent="0">
              <a:buNone/>
              <a:defRPr sz="1690"/>
            </a:lvl1pPr>
            <a:lvl2pPr marL="552023" indent="0">
              <a:buNone/>
              <a:defRPr sz="1449"/>
            </a:lvl2pPr>
            <a:lvl3pPr marL="1104047" indent="0">
              <a:buNone/>
              <a:defRPr sz="1207"/>
            </a:lvl3pPr>
            <a:lvl4pPr marL="1656070" indent="0">
              <a:buNone/>
              <a:defRPr sz="1087"/>
            </a:lvl4pPr>
            <a:lvl5pPr marL="2208093" indent="0">
              <a:buNone/>
              <a:defRPr sz="1087"/>
            </a:lvl5pPr>
            <a:lvl6pPr marL="2760116" indent="0">
              <a:buNone/>
              <a:defRPr sz="1087"/>
            </a:lvl6pPr>
            <a:lvl7pPr marL="3312140" indent="0">
              <a:buNone/>
              <a:defRPr sz="1087"/>
            </a:lvl7pPr>
            <a:lvl8pPr marL="3864163" indent="0">
              <a:buNone/>
              <a:defRPr sz="1087"/>
            </a:lvl8pPr>
            <a:lvl9pPr marL="4416186" indent="0">
              <a:buNone/>
              <a:defRPr sz="108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C04E-119F-4A63-A7AB-5FA90F4B9AC4}" type="datetimeFigureOut">
              <a:rPr lang="es-CO" smtClean="0"/>
              <a:t>3/07/2019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4FFB-BA05-469E-B877-472D1D98BC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4105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6958" y="2649728"/>
            <a:ext cx="21725334" cy="485875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C04E-119F-4A63-A7AB-5FA90F4B9AC4}" type="datetimeFigureOut">
              <a:rPr lang="es-CO" smtClean="0"/>
              <a:t>3/07/2019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4FFB-BA05-469E-B877-472D1D98BC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655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2589"/>
            <a:ext cx="24479250" cy="299781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971419" y="899599"/>
            <a:ext cx="4130873" cy="471267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6937" y="899600"/>
            <a:ext cx="16472497" cy="4712672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89954" y="458744"/>
            <a:ext cx="5844421" cy="440855"/>
          </a:xfrm>
        </p:spPr>
        <p:txBody>
          <a:bodyPr/>
          <a:lstStyle>
            <a:lvl1pPr algn="r">
              <a:defRPr/>
            </a:lvl1pPr>
          </a:lstStyle>
          <a:p>
            <a:fld id="{F172C04E-119F-4A63-A7AB-5FA90F4B9AC4}" type="datetimeFigureOut">
              <a:rPr lang="es-CO" smtClean="0"/>
              <a:t>3/07/2019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6958" y="460023"/>
            <a:ext cx="14037605" cy="44085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809767" y="460023"/>
            <a:ext cx="1292525" cy="440855"/>
          </a:xfrm>
        </p:spPr>
        <p:txBody>
          <a:bodyPr/>
          <a:lstStyle/>
          <a:p>
            <a:fld id="{E47F4FFB-BA05-469E-B877-472D1D98BC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42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C04E-119F-4A63-A7AB-5FA90F4B9AC4}" type="datetimeFigureOut">
              <a:rPr lang="es-CO" smtClean="0"/>
              <a:t>3/07/2019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4FFB-BA05-469E-B877-472D1D98BC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211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2589"/>
            <a:ext cx="24479250" cy="2997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959" y="909822"/>
            <a:ext cx="21725332" cy="3383077"/>
          </a:xfrm>
        </p:spPr>
        <p:txBody>
          <a:bodyPr anchor="b">
            <a:normAutofit/>
          </a:bodyPr>
          <a:lstStyle>
            <a:lvl1pPr algn="r">
              <a:defRPr sz="483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6937" y="4397046"/>
            <a:ext cx="21062355" cy="1153889"/>
          </a:xfrm>
        </p:spPr>
        <p:txBody>
          <a:bodyPr>
            <a:normAutofit/>
          </a:bodyPr>
          <a:lstStyle>
            <a:lvl1pPr marL="0" indent="0" algn="r">
              <a:buNone/>
              <a:defRPr sz="2656">
                <a:solidFill>
                  <a:schemeClr val="tx1">
                    <a:tint val="75000"/>
                  </a:schemeClr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89954" y="460023"/>
            <a:ext cx="5844421" cy="440855"/>
          </a:xfrm>
        </p:spPr>
        <p:txBody>
          <a:bodyPr/>
          <a:lstStyle>
            <a:lvl1pPr algn="r">
              <a:defRPr/>
            </a:lvl1pPr>
          </a:lstStyle>
          <a:p>
            <a:fld id="{F172C04E-119F-4A63-A7AB-5FA90F4B9AC4}" type="datetimeFigureOut">
              <a:rPr lang="es-CO" smtClean="0"/>
              <a:t>3/07/2019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6958" y="460024"/>
            <a:ext cx="14037605" cy="43957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809767" y="460023"/>
            <a:ext cx="1292525" cy="440855"/>
          </a:xfrm>
        </p:spPr>
        <p:txBody>
          <a:bodyPr/>
          <a:lstStyle/>
          <a:p>
            <a:fld id="{E47F4FFB-BA05-469E-B877-472D1D98BC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003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6958" y="2649728"/>
            <a:ext cx="10709672" cy="485875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2620" y="2649728"/>
            <a:ext cx="10709672" cy="485875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C04E-119F-4A63-A7AB-5FA90F4B9AC4}" type="datetimeFigureOut">
              <a:rPr lang="es-CO" smtClean="0"/>
              <a:t>3/07/2019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4FFB-BA05-469E-B877-472D1D98BC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461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822" y="920044"/>
            <a:ext cx="17288470" cy="156407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963" y="2636739"/>
            <a:ext cx="10199669" cy="994797"/>
          </a:xfrm>
        </p:spPr>
        <p:txBody>
          <a:bodyPr anchor="b">
            <a:normAutofit/>
          </a:bodyPr>
          <a:lstStyle>
            <a:lvl1pPr marL="0" indent="0">
              <a:buNone/>
              <a:defRPr sz="3381" b="0">
                <a:solidFill>
                  <a:schemeClr val="tx1"/>
                </a:solidFill>
              </a:defRPr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6959" y="3782405"/>
            <a:ext cx="10665048" cy="37260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51606" y="2636739"/>
            <a:ext cx="10250686" cy="994797"/>
          </a:xfrm>
        </p:spPr>
        <p:txBody>
          <a:bodyPr anchor="b">
            <a:normAutofit/>
          </a:bodyPr>
          <a:lstStyle>
            <a:lvl1pPr marL="0" indent="0">
              <a:buNone/>
              <a:defRPr sz="3381" b="0">
                <a:solidFill>
                  <a:schemeClr val="tx1"/>
                </a:solidFill>
              </a:defRPr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92620" y="3782405"/>
            <a:ext cx="10709672" cy="37260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C04E-119F-4A63-A7AB-5FA90F4B9AC4}" type="datetimeFigureOut">
              <a:rPr lang="es-CO" smtClean="0"/>
              <a:t>3/07/2019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4FFB-BA05-469E-B877-472D1D98BC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855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C04E-119F-4A63-A7AB-5FA90F4B9AC4}" type="datetimeFigureOut">
              <a:rPr lang="es-CO" smtClean="0"/>
              <a:t>3/07/2019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4FFB-BA05-469E-B877-472D1D98BC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876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C04E-119F-4A63-A7AB-5FA90F4B9AC4}" type="datetimeFigureOut">
              <a:rPr lang="es-CO" smtClean="0"/>
              <a:t>3/07/2019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4FFB-BA05-469E-B877-472D1D98BC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923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958" y="1840089"/>
            <a:ext cx="8261747" cy="1932093"/>
          </a:xfrm>
        </p:spPr>
        <p:txBody>
          <a:bodyPr anchor="b"/>
          <a:lstStyle>
            <a:lvl1pPr algn="l">
              <a:defRPr sz="38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0192" y="901643"/>
            <a:ext cx="13072100" cy="6606843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958" y="3772182"/>
            <a:ext cx="8261747" cy="3736304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C04E-119F-4A63-A7AB-5FA90F4B9AC4}" type="datetimeFigureOut">
              <a:rPr lang="es-CO" smtClean="0"/>
              <a:t>3/07/2019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4FFB-BA05-469E-B877-472D1D98BC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602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958" y="1840089"/>
            <a:ext cx="13800177" cy="1932093"/>
          </a:xfrm>
        </p:spPr>
        <p:txBody>
          <a:bodyPr anchor="b"/>
          <a:lstStyle>
            <a:lvl1pPr algn="l">
              <a:defRPr sz="38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783892" y="907055"/>
            <a:ext cx="7318400" cy="660143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958" y="3772182"/>
            <a:ext cx="13800177" cy="3736304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C04E-119F-4A63-A7AB-5FA90F4B9AC4}" type="datetimeFigureOut">
              <a:rPr lang="es-CO" smtClean="0"/>
              <a:t>3/07/2019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4FFB-BA05-469E-B877-472D1D98BC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933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79250" cy="17404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3822" y="922909"/>
            <a:ext cx="17288470" cy="156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6958" y="2649729"/>
            <a:ext cx="21725334" cy="485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257871" y="7674704"/>
            <a:ext cx="5844421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2C04E-119F-4A63-A7AB-5FA90F4B9AC4}" type="datetimeFigureOut">
              <a:rPr lang="es-CO" smtClean="0"/>
              <a:t>3/07/2019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6958" y="7674095"/>
            <a:ext cx="15605522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94461" y="460023"/>
            <a:ext cx="5507831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4FFB-BA05-469E-B877-472D1D98BC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0126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r" defTabSz="1104047" rtl="0" eaLnBrk="1" latinLnBrk="0" hangingPunct="1">
        <a:lnSpc>
          <a:spcPct val="90000"/>
        </a:lnSpc>
        <a:spcBef>
          <a:spcPct val="0"/>
        </a:spcBef>
        <a:buNone/>
        <a:defRPr sz="483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2656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1932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1932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1932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1932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1932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19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25207" y="2916621"/>
            <a:ext cx="17184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 smtClean="0">
                <a:latin typeface="Georgia" panose="02040502050405020303" pitchFamily="18" charset="0"/>
              </a:rPr>
              <a:t>El cuidado de la imagen institucional</a:t>
            </a:r>
            <a:endParaRPr lang="es-CO" sz="8000" dirty="0">
              <a:latin typeface="Georgia" panose="02040502050405020303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834" y="835572"/>
            <a:ext cx="6360371" cy="626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00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0791" y="1371575"/>
            <a:ext cx="10105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 smtClean="0">
                <a:latin typeface="Georgia" panose="02040502050405020303" pitchFamily="18" charset="0"/>
              </a:rPr>
              <a:t>Segundo Mandamiento</a:t>
            </a:r>
            <a:endParaRPr lang="es-CO" sz="6000" b="1" dirty="0">
              <a:latin typeface="Georgia" panose="02040502050405020303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13489" y="2285995"/>
            <a:ext cx="159074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5400" dirty="0" smtClean="0">
                <a:latin typeface="Georgia" panose="02040502050405020303" pitchFamily="18" charset="0"/>
              </a:rPr>
              <a:t>Ojo con la modernidad, no se deje llevar por las modas. La mayoría son impuestas por personas ignorantes, perezosas o porque se sienten entre pioneras e innovadoras. </a:t>
            </a:r>
          </a:p>
          <a:p>
            <a:pPr algn="just"/>
            <a:r>
              <a:rPr lang="es-CO" sz="5400" dirty="0" smtClean="0">
                <a:latin typeface="Georgia" panose="02040502050405020303" pitchFamily="18" charset="0"/>
              </a:rPr>
              <a:t>Déjese llevar por los buenos modales, los mejores modelos y lo que establecen los manuales… por algo se vio la necesidad de su existencia</a:t>
            </a:r>
            <a:endParaRPr lang="es-CO" sz="5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46386" y="2207175"/>
            <a:ext cx="1611235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 smtClean="0">
                <a:latin typeface="Georgia" panose="02040502050405020303" pitchFamily="18" charset="0"/>
              </a:rPr>
              <a:t>La mayoría de estos casos son evitables</a:t>
            </a:r>
          </a:p>
          <a:p>
            <a:r>
              <a:rPr lang="es-CO" sz="5400" dirty="0" smtClean="0">
                <a:latin typeface="Georgia" panose="02040502050405020303" pitchFamily="18" charset="0"/>
              </a:rPr>
              <a:t/>
            </a:r>
            <a:br>
              <a:rPr lang="es-CO" sz="5400" dirty="0" smtClean="0">
                <a:latin typeface="Georgia" panose="02040502050405020303" pitchFamily="18" charset="0"/>
              </a:rPr>
            </a:br>
            <a:r>
              <a:rPr lang="es-CO" sz="5400" dirty="0" smtClean="0">
                <a:latin typeface="Georgia" panose="02040502050405020303" pitchFamily="18" charset="0"/>
              </a:rPr>
              <a:t>Tuteo (Excelencia y tú que piensas…)</a:t>
            </a:r>
          </a:p>
          <a:p>
            <a:r>
              <a:rPr lang="es-CO" sz="5400" dirty="0" err="1" smtClean="0">
                <a:latin typeface="Georgia" panose="02040502050405020303" pitchFamily="18" charset="0"/>
              </a:rPr>
              <a:t>Hipercultismos</a:t>
            </a:r>
            <a:r>
              <a:rPr lang="es-CO" sz="5400" dirty="0" smtClean="0">
                <a:latin typeface="Georgia" panose="02040502050405020303" pitchFamily="18" charset="0"/>
              </a:rPr>
              <a:t> (colocar/escuchar/aplicar/cabello)</a:t>
            </a:r>
          </a:p>
          <a:p>
            <a:r>
              <a:rPr lang="es-CO" sz="5400" dirty="0" smtClean="0">
                <a:latin typeface="Georgia" panose="02040502050405020303" pitchFamily="18" charset="0"/>
              </a:rPr>
              <a:t>Mala conjugación (</a:t>
            </a:r>
            <a:r>
              <a:rPr lang="es-CO" sz="5400" dirty="0" err="1" smtClean="0">
                <a:latin typeface="Georgia" panose="02040502050405020303" pitchFamily="18" charset="0"/>
              </a:rPr>
              <a:t>habemos</a:t>
            </a:r>
            <a:r>
              <a:rPr lang="es-CO" sz="5400" dirty="0" smtClean="0">
                <a:latin typeface="Georgia" panose="02040502050405020303" pitchFamily="18" charset="0"/>
              </a:rPr>
              <a:t>/</a:t>
            </a:r>
            <a:r>
              <a:rPr lang="es-CO" sz="5400" dirty="0" err="1" smtClean="0">
                <a:latin typeface="Georgia" panose="02040502050405020303" pitchFamily="18" charset="0"/>
              </a:rPr>
              <a:t>estuvistes</a:t>
            </a:r>
            <a:r>
              <a:rPr lang="es-CO" sz="5400" dirty="0" smtClean="0">
                <a:latin typeface="Georgia" panose="02040502050405020303" pitchFamily="18" charset="0"/>
              </a:rPr>
              <a:t>/habían)</a:t>
            </a:r>
            <a:endParaRPr lang="es-CO" sz="5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4135"/>
          <a:stretch/>
        </p:blipFill>
        <p:spPr>
          <a:xfrm>
            <a:off x="5486400" y="947085"/>
            <a:ext cx="14173199" cy="717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23849" y="998186"/>
            <a:ext cx="2107849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dirty="0">
                <a:latin typeface="Georgia" panose="02040502050405020303" pitchFamily="18" charset="0"/>
              </a:rPr>
              <a:t>Los periodistas han de escribir con el estilo de los periodistas, no con el de los políticos, los economistas o los abogados. Los periodistas tienen la obligación de comunicar y hacer accesible al público en general la información técnica o especializada. </a:t>
            </a:r>
          </a:p>
          <a:p>
            <a:r>
              <a:rPr lang="es-CO" sz="4400" dirty="0">
                <a:latin typeface="Georgia" panose="02040502050405020303" pitchFamily="18" charset="0"/>
              </a:rPr>
              <a:t>El uso de tecnicismos no muestra necesariamente unos vastos conocimientos, sino, en muchos casos, una tremenda ignorancia. </a:t>
            </a:r>
          </a:p>
          <a:p>
            <a:r>
              <a:rPr lang="es-CO" sz="4400" dirty="0">
                <a:latin typeface="Georgia" panose="02040502050405020303" pitchFamily="18" charset="0"/>
              </a:rPr>
              <a:t>Los periodistas deben cuidar de llamar a las cosas por su nombre, sin caer en los eufemismos impuestos por determinados colectivos. Así, por ejemplo, el “buenos días para todos y todas”, “</a:t>
            </a:r>
            <a:r>
              <a:rPr lang="es-CO" sz="4400" dirty="0" smtClean="0">
                <a:latin typeface="Georgia" panose="02040502050405020303" pitchFamily="18" charset="0"/>
              </a:rPr>
              <a:t>los </a:t>
            </a:r>
            <a:r>
              <a:rPr lang="es-CO" sz="4400" dirty="0">
                <a:latin typeface="Georgia" panose="02040502050405020303" pitchFamily="18" charset="0"/>
              </a:rPr>
              <a:t>hermanos y hermanas” son solo versiones menos ridículas que los millones y las </a:t>
            </a:r>
            <a:r>
              <a:rPr lang="es-CO" sz="4400" dirty="0" err="1">
                <a:latin typeface="Georgia" panose="02040502050405020303" pitchFamily="18" charset="0"/>
              </a:rPr>
              <a:t>millonas</a:t>
            </a:r>
            <a:r>
              <a:rPr lang="es-CO" sz="4400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56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6454" y="1340056"/>
            <a:ext cx="1997491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 smtClean="0">
                <a:latin typeface="Georgia" panose="02040502050405020303" pitchFamily="18" charset="0"/>
              </a:rPr>
              <a:t>Tercer Mandamiento</a:t>
            </a:r>
          </a:p>
          <a:p>
            <a:r>
              <a:rPr lang="es-CO" sz="5400" dirty="0" smtClean="0">
                <a:latin typeface="Georgia" panose="02040502050405020303" pitchFamily="18" charset="0"/>
              </a:rPr>
              <a:t>Lo que dice la Academia.</a:t>
            </a:r>
          </a:p>
          <a:p>
            <a:r>
              <a:rPr lang="es-CO" sz="5400" i="1" dirty="0" smtClean="0">
                <a:latin typeface="Georgia" panose="02040502050405020303" pitchFamily="18" charset="0"/>
              </a:rPr>
              <a:t>La Real Academia de la Lengua </a:t>
            </a:r>
            <a:r>
              <a:rPr lang="es-CO" sz="5400" i="1" dirty="0">
                <a:latin typeface="Georgia" panose="02040502050405020303" pitchFamily="18" charset="0"/>
              </a:rPr>
              <a:t>E</a:t>
            </a:r>
            <a:r>
              <a:rPr lang="es-CO" sz="5400" i="1" dirty="0" smtClean="0">
                <a:latin typeface="Georgia" panose="02040502050405020303" pitchFamily="18" charset="0"/>
              </a:rPr>
              <a:t>spañola </a:t>
            </a:r>
            <a:r>
              <a:rPr lang="es-CO" sz="5400" dirty="0" smtClean="0">
                <a:latin typeface="Georgia" panose="02040502050405020303" pitchFamily="18" charset="0"/>
              </a:rPr>
              <a:t>es el ente encargado de velar porque el idioma español se escriba (ortografía/sintaxis/semántica) y se pronuncie de manera correcta (ortología) y tenga un formato universal para que pueda ser comprendido en todas partes por todos los lectores y hablantes.</a:t>
            </a:r>
            <a:endParaRPr lang="es-CO" sz="5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51339" y="409905"/>
            <a:ext cx="22907296" cy="870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600" b="1" dirty="0" smtClean="0">
                <a:latin typeface="Georgia" panose="02040502050405020303" pitchFamily="18" charset="0"/>
              </a:rPr>
              <a:t>Mayúsculas</a:t>
            </a:r>
          </a:p>
          <a:p>
            <a:r>
              <a:rPr lang="es-CO" sz="4800" dirty="0" smtClean="0">
                <a:latin typeface="Georgia" panose="02040502050405020303" pitchFamily="18" charset="0"/>
              </a:rPr>
              <a:t>Las mayúsculas se siguen usando para los nombres propios, entonces, ¿cuáles </a:t>
            </a:r>
            <a:r>
              <a:rPr lang="es-CO" sz="4800" dirty="0">
                <a:latin typeface="Georgia" panose="02040502050405020303" pitchFamily="18" charset="0"/>
              </a:rPr>
              <a:t>son</a:t>
            </a:r>
            <a:r>
              <a:rPr lang="es-CO" sz="4800" dirty="0" smtClean="0">
                <a:latin typeface="Georgia" panose="02040502050405020303" pitchFamily="18" charset="0"/>
              </a:rPr>
              <a:t>?</a:t>
            </a:r>
          </a:p>
          <a:p>
            <a:r>
              <a:rPr lang="es-CO" sz="4800" dirty="0" smtClean="0">
                <a:latin typeface="Georgia" panose="02040502050405020303" pitchFamily="18" charset="0"/>
              </a:rPr>
              <a:t>Hay </a:t>
            </a:r>
            <a:r>
              <a:rPr lang="es-CO" sz="4800" dirty="0">
                <a:latin typeface="Georgia" panose="02040502050405020303" pitchFamily="18" charset="0"/>
              </a:rPr>
              <a:t>usos en que un nombre común pasa a escribirse con mayúscula cuando reemplaza a un nombre propio (el Salvador por Jesucristo) o por personificación </a:t>
            </a:r>
            <a:r>
              <a:rPr lang="es-CO" sz="4800" dirty="0" smtClean="0">
                <a:latin typeface="Georgia" panose="02040502050405020303" pitchFamily="18" charset="0"/>
              </a:rPr>
              <a:t>(la </a:t>
            </a:r>
            <a:r>
              <a:rPr lang="es-CO" sz="4800" dirty="0">
                <a:latin typeface="Georgia" panose="02040502050405020303" pitchFamily="18" charset="0"/>
              </a:rPr>
              <a:t>Muerte se presentó en forma de un esqueleto con una guadaña</a:t>
            </a:r>
            <a:r>
              <a:rPr lang="es-CO" sz="4800" dirty="0" smtClean="0">
                <a:latin typeface="Georgia" panose="02040502050405020303" pitchFamily="18" charset="0"/>
              </a:rPr>
              <a:t>).</a:t>
            </a:r>
          </a:p>
          <a:p>
            <a:r>
              <a:rPr lang="es-CO" sz="4800" dirty="0">
                <a:latin typeface="Georgia" panose="02040502050405020303" pitchFamily="18" charset="0"/>
              </a:rPr>
              <a:t>Los apelativos antonomásticos y las advocaciones: el Creador, la Purísima, el Maligno, el Cristo de la Agonía</a:t>
            </a:r>
            <a:r>
              <a:rPr lang="es-CO" sz="48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es-CO" sz="4800" dirty="0">
                <a:latin typeface="Georgia" panose="02040502050405020303" pitchFamily="18" charset="0"/>
              </a:rPr>
              <a:t>Sustantivos comunes cuando designan entidades u organismos de carácter institucional: el Gobierno, la Administración, el Estado, la Iglesia, el Ejército, la Armada, la Policía, el Parlamento.</a:t>
            </a:r>
            <a:endParaRPr lang="es-CO" sz="4800" dirty="0" smtClean="0">
              <a:latin typeface="Georgia" panose="02040502050405020303" pitchFamily="18" charset="0"/>
            </a:endParaRPr>
          </a:p>
          <a:p>
            <a:endParaRPr lang="es-CO" dirty="0" smtClean="0"/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1152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08083" y="501876"/>
            <a:ext cx="2243433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000" b="1" dirty="0" smtClean="0">
                <a:latin typeface="Georgia" panose="02040502050405020303" pitchFamily="18" charset="0"/>
              </a:rPr>
              <a:t>Mayúsculas</a:t>
            </a:r>
          </a:p>
          <a:p>
            <a:r>
              <a:rPr lang="es-CO" sz="4800" b="1" dirty="0">
                <a:latin typeface="Georgia" panose="02040502050405020303" pitchFamily="18" charset="0"/>
              </a:rPr>
              <a:t>C</a:t>
            </a:r>
            <a:r>
              <a:rPr lang="es-CO" sz="4800" b="1" dirty="0" smtClean="0">
                <a:latin typeface="Georgia" panose="02040502050405020303" pitchFamily="18" charset="0"/>
              </a:rPr>
              <a:t>asos en que no debe utilizarse la mayúscula </a:t>
            </a:r>
          </a:p>
          <a:p>
            <a:r>
              <a:rPr lang="es-CO" sz="4800" dirty="0" smtClean="0">
                <a:latin typeface="Georgia" panose="02040502050405020303" pitchFamily="18" charset="0"/>
              </a:rPr>
              <a:t>Los </a:t>
            </a:r>
            <a:r>
              <a:rPr lang="es-CO" sz="4800" dirty="0">
                <a:latin typeface="Georgia" panose="02040502050405020303" pitchFamily="18" charset="0"/>
              </a:rPr>
              <a:t>tratamientos: don, doña, fray, sor, san(to), etc.; señor/a, doctor/a, licenciado/a, reverendo/a, usted, excelencia, (su) señoría, etc.</a:t>
            </a:r>
          </a:p>
          <a:p>
            <a:r>
              <a:rPr lang="es-CO" sz="4800" dirty="0" smtClean="0">
                <a:latin typeface="Georgia" panose="02040502050405020303" pitchFamily="18" charset="0"/>
              </a:rPr>
              <a:t>Se </a:t>
            </a:r>
            <a:r>
              <a:rPr lang="es-CO" sz="4800" dirty="0">
                <a:latin typeface="Georgia" panose="02040502050405020303" pitchFamily="18" charset="0"/>
              </a:rPr>
              <a:t>admite el uso de la mayúscula en aquellos que se aplican a las más altas dignidades cuando el tratamiento no va seguido del nombre propio de la persona: La recepción a Su Santidad será esta tarde, </a:t>
            </a:r>
            <a:r>
              <a:rPr lang="es-CO" sz="4800" dirty="0" smtClean="0">
                <a:latin typeface="Georgia" panose="02040502050405020303" pitchFamily="18" charset="0"/>
              </a:rPr>
              <a:t>pero: </a:t>
            </a:r>
            <a:r>
              <a:rPr lang="es-CO" sz="4800" dirty="0">
                <a:latin typeface="Georgia" panose="02040502050405020303" pitchFamily="18" charset="0"/>
              </a:rPr>
              <a:t>Aterrizó su santidad </a:t>
            </a:r>
            <a:r>
              <a:rPr lang="es-CO" sz="4800" dirty="0" smtClean="0">
                <a:latin typeface="Georgia" panose="02040502050405020303" pitchFamily="18" charset="0"/>
              </a:rPr>
              <a:t>Francisco. Los </a:t>
            </a:r>
            <a:r>
              <a:rPr lang="es-CO" sz="4800" dirty="0">
                <a:latin typeface="Georgia" panose="02040502050405020303" pitchFamily="18" charset="0"/>
              </a:rPr>
              <a:t>nombres de los días de la semana, de los meses y las estaciones del año: Hoy </a:t>
            </a:r>
            <a:r>
              <a:rPr lang="es-CO" sz="4800" dirty="0" smtClean="0">
                <a:latin typeface="Georgia" panose="02040502050405020303" pitchFamily="18" charset="0"/>
              </a:rPr>
              <a:t>es martes, 8 de mayo. </a:t>
            </a:r>
            <a:endParaRPr lang="es-CO" sz="4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27434" y="1986455"/>
            <a:ext cx="1489841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600" b="1" dirty="0" smtClean="0">
                <a:latin typeface="Georgia" panose="02040502050405020303" pitchFamily="18" charset="0"/>
              </a:rPr>
              <a:t>Referencias</a:t>
            </a:r>
          </a:p>
          <a:p>
            <a:pPr algn="r"/>
            <a:r>
              <a:rPr lang="es-CO" sz="4800" dirty="0" smtClean="0">
                <a:latin typeface="Georgia" panose="02040502050405020303" pitchFamily="18" charset="0"/>
              </a:rPr>
              <a:t>Academia Colombiana de la Lengua</a:t>
            </a:r>
          </a:p>
          <a:p>
            <a:pPr algn="r"/>
            <a:r>
              <a:rPr lang="es-CO" sz="4800" dirty="0" err="1" smtClean="0">
                <a:latin typeface="Georgia" panose="02040502050405020303" pitchFamily="18" charset="0"/>
              </a:rPr>
              <a:t>Fundéu</a:t>
            </a:r>
            <a:endParaRPr lang="es-CO" sz="4800" dirty="0" smtClean="0">
              <a:latin typeface="Georgia" panose="02040502050405020303" pitchFamily="18" charset="0"/>
            </a:endParaRPr>
          </a:p>
          <a:p>
            <a:pPr algn="r"/>
            <a:r>
              <a:rPr lang="es-CO" sz="4800" dirty="0" smtClean="0">
                <a:latin typeface="Georgia" panose="02040502050405020303" pitchFamily="18" charset="0"/>
              </a:rPr>
              <a:t>La página del español</a:t>
            </a:r>
          </a:p>
          <a:p>
            <a:pPr algn="r"/>
            <a:r>
              <a:rPr lang="es-CO" sz="4800" dirty="0" smtClean="0">
                <a:latin typeface="Georgia" panose="02040502050405020303" pitchFamily="18" charset="0"/>
              </a:rPr>
              <a:t>El País, Manual de Estilo</a:t>
            </a:r>
          </a:p>
          <a:p>
            <a:pPr algn="r"/>
            <a:r>
              <a:rPr lang="es-CO" sz="4800" dirty="0" smtClean="0">
                <a:latin typeface="Georgia" panose="02040502050405020303" pitchFamily="18" charset="0"/>
              </a:rPr>
              <a:t>El Tiempo, Manual de Estilo</a:t>
            </a:r>
          </a:p>
          <a:p>
            <a:pPr algn="r"/>
            <a:endParaRPr lang="es-CO" sz="4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47241" y="1844566"/>
            <a:ext cx="14078607" cy="573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600" b="1" dirty="0" smtClean="0">
                <a:latin typeface="Georgia" panose="02040502050405020303" pitchFamily="18" charset="0"/>
              </a:rPr>
              <a:t>Pendientes:</a:t>
            </a:r>
          </a:p>
          <a:p>
            <a:pPr algn="r"/>
            <a:r>
              <a:rPr lang="es-CO" sz="5400" dirty="0" smtClean="0">
                <a:latin typeface="Georgia" panose="02040502050405020303" pitchFamily="18" charset="0"/>
              </a:rPr>
              <a:t>Redacción de un título</a:t>
            </a:r>
          </a:p>
          <a:p>
            <a:pPr algn="r"/>
            <a:r>
              <a:rPr lang="es-CO" sz="5400" dirty="0" smtClean="0">
                <a:latin typeface="Georgia" panose="02040502050405020303" pitchFamily="18" charset="0"/>
              </a:rPr>
              <a:t>Uso de la puntuación: la , y sus múltiples interpretaciones (casi todas erradas) </a:t>
            </a:r>
          </a:p>
          <a:p>
            <a:pPr algn="r"/>
            <a:r>
              <a:rPr lang="es-CO" sz="5400" dirty="0" smtClean="0">
                <a:latin typeface="Georgia" panose="02040502050405020303" pitchFamily="18" charset="0"/>
              </a:rPr>
              <a:t>El resumen o pie de foto</a:t>
            </a:r>
          </a:p>
          <a:p>
            <a:pPr algn="r"/>
            <a:r>
              <a:rPr lang="es-CO" sz="5400" smtClean="0">
                <a:latin typeface="Georgia" panose="02040502050405020303" pitchFamily="18" charset="0"/>
              </a:rPr>
              <a:t>Las tildes</a:t>
            </a:r>
            <a:endParaRPr lang="es-CO" sz="5400" dirty="0" smtClean="0">
              <a:latin typeface="Georgia" panose="02040502050405020303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738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55379" y="2398817"/>
            <a:ext cx="2199289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200" b="1" dirty="0" smtClean="0">
                <a:latin typeface="Georgia" panose="02040502050405020303" pitchFamily="18" charset="0"/>
              </a:rPr>
              <a:t>Las páginas </a:t>
            </a:r>
            <a:r>
              <a:rPr lang="es-CO" sz="7200" b="1" dirty="0" err="1" smtClean="0">
                <a:latin typeface="Georgia" panose="02040502050405020303" pitchFamily="18" charset="0"/>
              </a:rPr>
              <a:t>arquidiocesanas</a:t>
            </a:r>
            <a:r>
              <a:rPr lang="es-CO" sz="7200" b="1" dirty="0" smtClean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es-CO" sz="6000" dirty="0" smtClean="0">
                <a:latin typeface="Georgia" panose="02040502050405020303" pitchFamily="18" charset="0"/>
              </a:rPr>
              <a:t>son la imagen de la Arquidiócesis </a:t>
            </a:r>
          </a:p>
          <a:p>
            <a:pPr algn="ctr"/>
            <a:r>
              <a:rPr lang="es-CO" sz="6000" dirty="0" smtClean="0">
                <a:latin typeface="Georgia" panose="02040502050405020303" pitchFamily="18" charset="0"/>
              </a:rPr>
              <a:t>De la sección que comunica </a:t>
            </a:r>
          </a:p>
          <a:p>
            <a:pPr algn="ctr"/>
            <a:r>
              <a:rPr lang="es-CO" sz="6000" dirty="0" smtClean="0">
                <a:latin typeface="Georgia" panose="02040502050405020303" pitchFamily="18" charset="0"/>
              </a:rPr>
              <a:t>Del responsable de la información</a:t>
            </a:r>
          </a:p>
          <a:p>
            <a:pPr algn="ctr"/>
            <a:r>
              <a:rPr lang="es-CO" sz="6000" dirty="0" smtClean="0">
                <a:latin typeface="Georgia" panose="02040502050405020303" pitchFamily="18" charset="0"/>
              </a:rPr>
              <a:t>-quien la alimenta es anónimo-</a:t>
            </a:r>
            <a:endParaRPr lang="es-CO" sz="6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5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93" y="693683"/>
            <a:ext cx="12564400" cy="70674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243035" y="1198179"/>
            <a:ext cx="1075208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200" b="1" dirty="0" smtClean="0">
                <a:latin typeface="Georgia" panose="02040502050405020303" pitchFamily="18" charset="0"/>
              </a:rPr>
              <a:t>El tamaño sí importa</a:t>
            </a:r>
          </a:p>
          <a:p>
            <a:r>
              <a:rPr lang="es-CO" sz="6000" dirty="0" smtClean="0">
                <a:latin typeface="Georgia" panose="02040502050405020303" pitchFamily="18" charset="0"/>
              </a:rPr>
              <a:t>Las fotos desenfocadas dan la impresión de desconocimiento o búsqueda apresurada, </a:t>
            </a:r>
          </a:p>
          <a:p>
            <a:r>
              <a:rPr lang="es-CO" sz="6000" dirty="0" smtClean="0">
                <a:latin typeface="Georgia" panose="02040502050405020303" pitchFamily="18" charset="0"/>
              </a:rPr>
              <a:t>en general de descuido </a:t>
            </a:r>
          </a:p>
          <a:p>
            <a:r>
              <a:rPr lang="es-CO" sz="6000" dirty="0" smtClean="0">
                <a:latin typeface="Georgia" panose="02040502050405020303" pitchFamily="18" charset="0"/>
              </a:rPr>
              <a:t>–y faltan a la estética-</a:t>
            </a:r>
            <a:endParaRPr lang="es-CO" sz="6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9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311" y="557239"/>
            <a:ext cx="9998586" cy="74989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83780" y="2222929"/>
            <a:ext cx="135268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b="1" dirty="0" smtClean="0">
                <a:latin typeface="Georgia" panose="02040502050405020303" pitchFamily="18" charset="0"/>
              </a:rPr>
              <a:t>Una imagen vale más que…</a:t>
            </a:r>
          </a:p>
          <a:p>
            <a:r>
              <a:rPr lang="es-CO" sz="6000" dirty="0" smtClean="0">
                <a:latin typeface="Georgia" panose="02040502050405020303" pitchFamily="18" charset="0"/>
              </a:rPr>
              <a:t>La imagen es la gran comunicadora</a:t>
            </a:r>
          </a:p>
          <a:p>
            <a:r>
              <a:rPr lang="es-CO" sz="6000" dirty="0" smtClean="0">
                <a:latin typeface="Georgia" panose="02040502050405020303" pitchFamily="18" charset="0"/>
              </a:rPr>
              <a:t>Cuiden el fondo</a:t>
            </a:r>
          </a:p>
          <a:p>
            <a:r>
              <a:rPr lang="es-CO" sz="6000" dirty="0" smtClean="0">
                <a:latin typeface="Georgia" panose="02040502050405020303" pitchFamily="18" charset="0"/>
              </a:rPr>
              <a:t>Cuiden los ojos</a:t>
            </a:r>
          </a:p>
          <a:p>
            <a:r>
              <a:rPr lang="es-CO" sz="6000" dirty="0" smtClean="0">
                <a:latin typeface="Georgia" panose="02040502050405020303" pitchFamily="18" charset="0"/>
              </a:rPr>
              <a:t>Cuiden la boca</a:t>
            </a:r>
            <a:endParaRPr lang="es-CO" sz="6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2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3" y="1308537"/>
            <a:ext cx="9849726" cy="61631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619186" y="1403127"/>
            <a:ext cx="1157189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b="1" dirty="0" smtClean="0">
                <a:latin typeface="Georgia" panose="02040502050405020303" pitchFamily="18" charset="0"/>
              </a:rPr>
              <a:t>De la propiedad</a:t>
            </a:r>
          </a:p>
          <a:p>
            <a:r>
              <a:rPr lang="es-CO" sz="6000" dirty="0" smtClean="0">
                <a:latin typeface="Georgia" panose="02040502050405020303" pitchFamily="18" charset="0"/>
              </a:rPr>
              <a:t>¿De quién es una foto?</a:t>
            </a:r>
          </a:p>
          <a:p>
            <a:r>
              <a:rPr lang="es-CO" sz="6000" dirty="0" smtClean="0">
                <a:latin typeface="Georgia" panose="02040502050405020303" pitchFamily="18" charset="0"/>
              </a:rPr>
              <a:t>Use siempre el crédito</a:t>
            </a:r>
          </a:p>
          <a:p>
            <a:r>
              <a:rPr lang="es-CO" sz="6000" dirty="0" err="1" smtClean="0">
                <a:latin typeface="Georgia" panose="02040502050405020303" pitchFamily="18" charset="0"/>
              </a:rPr>
              <a:t>ChurchPOP</a:t>
            </a:r>
            <a:endParaRPr lang="es-CO" sz="6000" dirty="0" smtClean="0">
              <a:latin typeface="Georgia" panose="02040502050405020303" pitchFamily="18" charset="0"/>
            </a:endParaRPr>
          </a:p>
          <a:p>
            <a:r>
              <a:rPr lang="es-CO" sz="6000" dirty="0" smtClean="0">
                <a:latin typeface="Georgia" panose="02040502050405020303" pitchFamily="18" charset="0"/>
              </a:rPr>
              <a:t>Radio Zócalo Noticias</a:t>
            </a:r>
          </a:p>
          <a:p>
            <a:r>
              <a:rPr lang="es-CO" sz="6000" dirty="0" err="1" smtClean="0">
                <a:latin typeface="Georgia" panose="02040502050405020303" pitchFamily="18" charset="0"/>
              </a:rPr>
              <a:t>Flickr</a:t>
            </a:r>
            <a:r>
              <a:rPr lang="es-CO" sz="6000" dirty="0" smtClean="0">
                <a:latin typeface="Georgia" panose="02040502050405020303" pitchFamily="18" charset="0"/>
              </a:rPr>
              <a:t>: CNS </a:t>
            </a:r>
            <a:r>
              <a:rPr lang="es-CO" sz="6000" dirty="0" err="1" smtClean="0">
                <a:latin typeface="Georgia" panose="02040502050405020303" pitchFamily="18" charset="0"/>
              </a:rPr>
              <a:t>photo</a:t>
            </a:r>
            <a:r>
              <a:rPr lang="es-CO" sz="6000" dirty="0" smtClean="0">
                <a:latin typeface="Georgia" panose="02040502050405020303" pitchFamily="18" charset="0"/>
              </a:rPr>
              <a:t> / Paul </a:t>
            </a:r>
            <a:r>
              <a:rPr lang="es-CO" sz="6000" dirty="0" err="1" smtClean="0">
                <a:latin typeface="Georgia" panose="02040502050405020303" pitchFamily="18" charset="0"/>
              </a:rPr>
              <a:t>Haring</a:t>
            </a:r>
            <a:endParaRPr lang="es-CO" sz="6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641833" y="3855892"/>
            <a:ext cx="17152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0" dirty="0" smtClean="0">
                <a:latin typeface="Georgia" panose="02040502050405020303" pitchFamily="18" charset="0"/>
              </a:rPr>
              <a:t>Manual de Estilo para la página Web</a:t>
            </a:r>
            <a:endParaRPr lang="es-CO" sz="8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6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603421" y="1387366"/>
            <a:ext cx="12360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7200" dirty="0" smtClean="0">
                <a:latin typeface="Georgia" panose="02040502050405020303" pitchFamily="18" charset="0"/>
              </a:rPr>
              <a:t>Casos y cosas generales</a:t>
            </a:r>
            <a:endParaRPr lang="es-CO" sz="7200" dirty="0">
              <a:latin typeface="Georgia" panose="02040502050405020303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67107" y="1939165"/>
            <a:ext cx="7031421" cy="361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r>
              <a:rPr lang="es-CO" sz="6600" dirty="0" smtClean="0">
                <a:latin typeface="Georgia" panose="02040502050405020303" pitchFamily="18" charset="0"/>
              </a:rPr>
              <a:t>El estilo</a:t>
            </a:r>
          </a:p>
          <a:p>
            <a:r>
              <a:rPr lang="es-CO" sz="6600" dirty="0" smtClean="0">
                <a:latin typeface="Georgia" panose="02040502050405020303" pitchFamily="18" charset="0"/>
              </a:rPr>
              <a:t>La modernidad</a:t>
            </a:r>
          </a:p>
          <a:p>
            <a:r>
              <a:rPr lang="es-CO" sz="6600" dirty="0" smtClean="0">
                <a:latin typeface="Georgia" panose="02040502050405020303" pitchFamily="18" charset="0"/>
              </a:rPr>
              <a:t>La Academia</a:t>
            </a:r>
            <a:endParaRPr lang="es-CO" sz="6600" dirty="0">
              <a:latin typeface="Georgia" panose="02040502050405020303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76" y="703821"/>
            <a:ext cx="4927223" cy="740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4492" y="1119342"/>
            <a:ext cx="1453580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6000" b="1" dirty="0" smtClean="0">
                <a:latin typeface="Georgia" panose="02040502050405020303" pitchFamily="18" charset="0"/>
              </a:rPr>
              <a:t>Primer Mandamiento</a:t>
            </a:r>
          </a:p>
          <a:p>
            <a:pPr algn="just"/>
            <a:r>
              <a:rPr lang="es-CO" sz="5400" dirty="0" smtClean="0">
                <a:latin typeface="Georgia" panose="02040502050405020303" pitchFamily="18" charset="0"/>
              </a:rPr>
              <a:t>Todo redactor tiene la obligación de releer y corregir sus propios originales. </a:t>
            </a:r>
          </a:p>
          <a:p>
            <a:pPr algn="just"/>
            <a:endParaRPr lang="es-CO" sz="5400" dirty="0">
              <a:latin typeface="Georgia" panose="02040502050405020303" pitchFamily="18" charset="0"/>
            </a:endParaRPr>
          </a:p>
          <a:p>
            <a:pPr algn="just"/>
            <a:r>
              <a:rPr lang="es-CO" sz="5400" dirty="0" smtClean="0">
                <a:latin typeface="Georgia" panose="02040502050405020303" pitchFamily="18" charset="0"/>
              </a:rPr>
              <a:t>La primera responsabilidad de las erratas y equivocaciones es de quien las introduce en el texto, y sólo en segundo lugar, del encargado de revisarlo. </a:t>
            </a:r>
            <a:endParaRPr lang="es-CO" sz="5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4056"/>
          <a:stretch/>
        </p:blipFill>
        <p:spPr>
          <a:xfrm>
            <a:off x="4382814" y="865942"/>
            <a:ext cx="15450207" cy="719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571</TotalTime>
  <Words>692</Words>
  <Application>Microsoft Office PowerPoint</Application>
  <PresentationFormat>Personalizado</PresentationFormat>
  <Paragraphs>64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Georgia</vt:lpstr>
      <vt:lpstr>Estela de condensación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jefe de redaccion</cp:lastModifiedBy>
  <cp:revision>28</cp:revision>
  <dcterms:created xsi:type="dcterms:W3CDTF">2018-05-07T17:27:17Z</dcterms:created>
  <dcterms:modified xsi:type="dcterms:W3CDTF">2019-07-03T14:55:33Z</dcterms:modified>
</cp:coreProperties>
</file>