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964" autoAdjust="0"/>
  </p:normalViewPr>
  <p:slideViewPr>
    <p:cSldViewPr snapToGrid="0">
      <p:cViewPr varScale="1">
        <p:scale>
          <a:sx n="100" d="100"/>
          <a:sy n="100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103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485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36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409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361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623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7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929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742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976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478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D5852-7A56-4D6C-B37A-4AF88F692A65}" type="datetimeFigureOut">
              <a:rPr lang="es-CO" smtClean="0"/>
              <a:t>26/07/2019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7CDA-6624-4AF0-A321-D30BA91A4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799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6543" cy="6858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17586" y="1069675"/>
            <a:ext cx="1180956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4000" dirty="0" smtClean="0">
              <a:latin typeface="Britannic Bold" panose="020B0903060703020204" pitchFamily="34" charset="0"/>
            </a:endParaRPr>
          </a:p>
          <a:p>
            <a:pPr algn="ctr"/>
            <a:endParaRPr lang="es-CO" sz="4000" dirty="0">
              <a:latin typeface="Britannic Bold" panose="020B0903060703020204" pitchFamily="34" charset="0"/>
            </a:endParaRPr>
          </a:p>
          <a:p>
            <a:pPr algn="ctr"/>
            <a:r>
              <a:rPr lang="es-CO" sz="4800" dirty="0" smtClean="0">
                <a:latin typeface="Britannic Bold" panose="020B0903060703020204" pitchFamily="34" charset="0"/>
              </a:rPr>
              <a:t>¿Cómo redactar una noticia? </a:t>
            </a:r>
          </a:p>
          <a:p>
            <a:pPr algn="ctr"/>
            <a:endParaRPr lang="es-CO" sz="4800" dirty="0">
              <a:latin typeface="Britannic Bold" panose="020B0903060703020204" pitchFamily="34" charset="0"/>
            </a:endParaRPr>
          </a:p>
          <a:p>
            <a:pPr algn="ctr"/>
            <a:endParaRPr lang="es-CO" sz="4000" dirty="0" smtClean="0">
              <a:latin typeface="Britannic Bold" panose="020B0903060703020204" pitchFamily="34" charset="0"/>
            </a:endParaRPr>
          </a:p>
          <a:p>
            <a:pPr algn="ctr"/>
            <a:r>
              <a:rPr lang="es-CO" sz="4000" dirty="0" smtClean="0">
                <a:latin typeface="Britannic Bold" panose="020B0903060703020204" pitchFamily="34" charset="0"/>
              </a:rPr>
              <a:t>Desde el cubrimiento hasta la publicación</a:t>
            </a:r>
            <a:endParaRPr lang="es-CO" sz="4000" dirty="0">
              <a:latin typeface="Britannic Bold" panose="020B090306070302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6" y="445941"/>
            <a:ext cx="1024217" cy="100592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45421"/>
            <a:ext cx="1024217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9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4217" cy="6858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7703"/>
            <a:ext cx="1024216" cy="100944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1347"/>
            <a:ext cx="1024218" cy="115315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311215" y="361686"/>
            <a:ext cx="1067950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5400" dirty="0" smtClean="0">
                <a:latin typeface="Britannic Bold" panose="020B0903060703020204" pitchFamily="34" charset="0"/>
              </a:rPr>
              <a:t>Lo que nos han dicho que es una NOTICIA</a:t>
            </a:r>
          </a:p>
          <a:p>
            <a:pPr algn="ctr"/>
            <a:endParaRPr lang="es-CO" sz="3200" dirty="0" smtClean="0">
              <a:latin typeface="Britannic Bold" panose="020B0903060703020204" pitchFamily="34" charset="0"/>
            </a:endParaRPr>
          </a:p>
          <a:p>
            <a:pPr algn="ctr"/>
            <a:endParaRPr lang="es-CO" sz="3200" dirty="0">
              <a:latin typeface="Britannic Bold" panose="020B0903060703020204" pitchFamily="34" charset="0"/>
            </a:endParaRPr>
          </a:p>
          <a:p>
            <a:pPr algn="ctr"/>
            <a:r>
              <a:rPr lang="es-CO" sz="3200" dirty="0">
                <a:latin typeface="Britannic Bold" panose="020B0903060703020204" pitchFamily="34" charset="0"/>
              </a:rPr>
              <a:t>E</a:t>
            </a:r>
            <a:r>
              <a:rPr lang="es-CO" sz="3200" dirty="0" smtClean="0">
                <a:latin typeface="Britannic Bold" panose="020B0903060703020204" pitchFamily="34" charset="0"/>
              </a:rPr>
              <a:t>s una información que antes de ser contada </a:t>
            </a:r>
          </a:p>
          <a:p>
            <a:pPr algn="ctr"/>
            <a:r>
              <a:rPr lang="es-CO" sz="3200" dirty="0" smtClean="0">
                <a:latin typeface="Britannic Bold" panose="020B0903060703020204" pitchFamily="34" charset="0"/>
              </a:rPr>
              <a:t>no se conocía</a:t>
            </a:r>
          </a:p>
          <a:p>
            <a:pPr algn="ctr"/>
            <a:endParaRPr lang="es-CO" sz="3200" dirty="0" smtClean="0">
              <a:latin typeface="Britannic Bold" panose="020B0903060703020204" pitchFamily="34" charset="0"/>
            </a:endParaRPr>
          </a:p>
          <a:p>
            <a:pPr algn="ctr"/>
            <a:r>
              <a:rPr lang="es-CO" sz="3200" dirty="0" smtClean="0">
                <a:latin typeface="Britannic Bold" panose="020B0903060703020204" pitchFamily="34" charset="0"/>
              </a:rPr>
              <a:t>Es la narración de acontecimientos novedosos que interesan al mayor número de lectores </a:t>
            </a:r>
          </a:p>
          <a:p>
            <a:pPr algn="ctr"/>
            <a:r>
              <a:rPr lang="es-CO" sz="3200" dirty="0" smtClean="0">
                <a:latin typeface="Britannic Bold" panose="020B0903060703020204" pitchFamily="34" charset="0"/>
              </a:rPr>
              <a:t>-con o sin conexión a dichos sucesos-</a:t>
            </a:r>
            <a:endParaRPr lang="es-CO" sz="32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08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4217" cy="6858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614156"/>
            <a:ext cx="1024217" cy="10059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" y="2234239"/>
            <a:ext cx="1024217" cy="1152244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024215" y="871290"/>
            <a:ext cx="110872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latin typeface="Britannic Bold" panose="020B0903060703020204" pitchFamily="34" charset="0"/>
              </a:rPr>
              <a:t>Cómo obtener la información</a:t>
            </a:r>
          </a:p>
          <a:p>
            <a:endParaRPr lang="es-CO" sz="3600" dirty="0" smtClean="0">
              <a:latin typeface="Britannic Bold" panose="020B0903060703020204" pitchFamily="34" charset="0"/>
            </a:endParaRPr>
          </a:p>
          <a:p>
            <a:pPr algn="ctr"/>
            <a:r>
              <a:rPr lang="es-CO" sz="3600" dirty="0" smtClean="0">
                <a:solidFill>
                  <a:srgbClr val="FF9933"/>
                </a:solidFill>
                <a:latin typeface="Britannic Bold" panose="020B0903060703020204" pitchFamily="34" charset="0"/>
              </a:rPr>
              <a:t>Ser testigo: </a:t>
            </a:r>
            <a:r>
              <a:rPr lang="es-CO" sz="3600" dirty="0" smtClean="0">
                <a:latin typeface="Britannic Bold" panose="020B0903060703020204" pitchFamily="34" charset="0"/>
              </a:rPr>
              <a:t>Estar presente en el acontecimiento y dar cobertura informativa</a:t>
            </a:r>
          </a:p>
          <a:p>
            <a:pPr algn="ctr"/>
            <a:r>
              <a:rPr lang="es-CO" sz="3600" dirty="0" smtClean="0">
                <a:solidFill>
                  <a:srgbClr val="FF9933"/>
                </a:solidFill>
                <a:latin typeface="Britannic Bold" panose="020B0903060703020204" pitchFamily="34" charset="0"/>
              </a:rPr>
              <a:t>Documentación: </a:t>
            </a:r>
            <a:r>
              <a:rPr lang="es-CO" sz="3600" dirty="0" smtClean="0">
                <a:latin typeface="Britannic Bold" panose="020B0903060703020204" pitchFamily="34" charset="0"/>
              </a:rPr>
              <a:t>la información no es nueva en su totalidad</a:t>
            </a:r>
          </a:p>
          <a:p>
            <a:pPr algn="ctr"/>
            <a:r>
              <a:rPr lang="es-CO" sz="3600" dirty="0" smtClean="0">
                <a:solidFill>
                  <a:srgbClr val="FF9933"/>
                </a:solidFill>
                <a:latin typeface="Britannic Bold" panose="020B0903060703020204" pitchFamily="34" charset="0"/>
              </a:rPr>
              <a:t>Buscar fuentes: </a:t>
            </a:r>
            <a:r>
              <a:rPr lang="es-CO" sz="3600" dirty="0" smtClean="0">
                <a:latin typeface="Britannic Bold" panose="020B0903060703020204" pitchFamily="34" charset="0"/>
              </a:rPr>
              <a:t>todo aquel que proporciona la información. El mejor periodista es la que más fuentes de información tiene</a:t>
            </a:r>
            <a:endParaRPr lang="es-CO" sz="36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3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4217" cy="6858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662"/>
            <a:ext cx="1024217" cy="10059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2093753"/>
            <a:ext cx="1024217" cy="1152244"/>
          </a:xfrm>
          <a:prstGeom prst="rect">
            <a:avLst/>
          </a:prstGeom>
        </p:spPr>
      </p:pic>
      <p:sp>
        <p:nvSpPr>
          <p:cNvPr id="8" name="Elipse 7"/>
          <p:cNvSpPr/>
          <p:nvPr/>
        </p:nvSpPr>
        <p:spPr>
          <a:xfrm>
            <a:off x="1375194" y="2057674"/>
            <a:ext cx="1404834" cy="1441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Elipse 8"/>
          <p:cNvSpPr/>
          <p:nvPr/>
        </p:nvSpPr>
        <p:spPr>
          <a:xfrm>
            <a:off x="2103566" y="3792914"/>
            <a:ext cx="1402956" cy="12335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0168" y="356355"/>
            <a:ext cx="1298233" cy="129823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8401" y="3268820"/>
            <a:ext cx="1409545" cy="140954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2883" y="2086796"/>
            <a:ext cx="1168640" cy="116864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17067" y="1512651"/>
            <a:ext cx="1691031" cy="16910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1426" y="3824928"/>
            <a:ext cx="926672" cy="92667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0971" y="5270238"/>
            <a:ext cx="926672" cy="926672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0232" y="5791761"/>
            <a:ext cx="926672" cy="926672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2463" y="5371217"/>
            <a:ext cx="1243701" cy="1243701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1690" y="4979474"/>
            <a:ext cx="1228544" cy="1228544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8440" y="5270238"/>
            <a:ext cx="1196278" cy="1196278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2148" y="1000547"/>
            <a:ext cx="1324345" cy="1324345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6567" y="326892"/>
            <a:ext cx="1319874" cy="1319874"/>
          </a:xfrm>
          <a:prstGeom prst="rect">
            <a:avLst/>
          </a:prstGeom>
        </p:spPr>
      </p:pic>
      <p:sp>
        <p:nvSpPr>
          <p:cNvPr id="23" name="Rectángulo 22"/>
          <p:cNvSpPr/>
          <p:nvPr/>
        </p:nvSpPr>
        <p:spPr>
          <a:xfrm>
            <a:off x="2700967" y="1139500"/>
            <a:ext cx="21177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Veracidad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029953" y="1001472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Claridad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6982987" y="3632520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Brevedad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8217685" y="1130852"/>
            <a:ext cx="2095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Generalidad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6081630" y="2416198"/>
            <a:ext cx="1866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Actualidad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9266386" y="2424840"/>
            <a:ext cx="1508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Novedad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11396108" y="4141492"/>
            <a:ext cx="615553" cy="2602636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Interés humano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10004425" y="3757596"/>
            <a:ext cx="615553" cy="1900520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Proximidad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8590940" y="3899078"/>
            <a:ext cx="615553" cy="2104102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Prominencia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2304714" y="2804390"/>
            <a:ext cx="2375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Consecuencia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3279644" y="3977577"/>
            <a:ext cx="21636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Oportunidad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2072211" y="5573460"/>
            <a:ext cx="17972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Desenlace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5053895" y="5047250"/>
            <a:ext cx="1035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Tema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5783772" y="5961649"/>
            <a:ext cx="1443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Servicio</a:t>
            </a:r>
            <a:endParaRPr lang="es-CO" sz="28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43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4217" cy="6858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5531"/>
            <a:ext cx="1024217" cy="10059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128260"/>
            <a:ext cx="1024217" cy="115224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024217" y="793006"/>
            <a:ext cx="11053483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dirty="0" smtClean="0">
                <a:latin typeface="Britannic Bold" panose="020B0903060703020204" pitchFamily="34" charset="0"/>
              </a:rPr>
              <a:t>Género Periodístico</a:t>
            </a:r>
          </a:p>
          <a:p>
            <a:pPr algn="ctr"/>
            <a:endParaRPr lang="es-CO" sz="2800" dirty="0">
              <a:latin typeface="Britannic Bold" panose="020B0903060703020204" pitchFamily="34" charset="0"/>
            </a:endParaRPr>
          </a:p>
          <a:p>
            <a:pPr algn="ctr"/>
            <a:r>
              <a:rPr lang="es-CO" sz="2800" dirty="0" smtClean="0">
                <a:latin typeface="Britannic Bold" panose="020B0903060703020204" pitchFamily="34" charset="0"/>
              </a:rPr>
              <a:t>El género periodístico se puede definir en función del papel que juega el narrador o emisor del mensaje en relación con la realidad observada</a:t>
            </a:r>
          </a:p>
          <a:p>
            <a:endParaRPr lang="es-CO" dirty="0" smtClean="0">
              <a:latin typeface="Britannic Bold" panose="020B0903060703020204" pitchFamily="34" charset="0"/>
            </a:endParaRPr>
          </a:p>
          <a:p>
            <a:endParaRPr lang="es-CO" dirty="0" smtClean="0">
              <a:latin typeface="Britannic Bold" panose="020B0903060703020204" pitchFamily="34" charset="0"/>
            </a:endParaRPr>
          </a:p>
          <a:p>
            <a:endParaRPr lang="es-CO" dirty="0">
              <a:latin typeface="Britannic Bold" panose="020B0903060703020204" pitchFamily="34" charset="0"/>
            </a:endParaRPr>
          </a:p>
          <a:p>
            <a:endParaRPr lang="es-CO" dirty="0" smtClean="0">
              <a:latin typeface="Britannic Bold" panose="020B0903060703020204" pitchFamily="34" charset="0"/>
            </a:endParaRPr>
          </a:p>
          <a:p>
            <a:endParaRPr lang="es-CO" dirty="0">
              <a:latin typeface="Britannic Bold" panose="020B0903060703020204" pitchFamily="34" charset="0"/>
            </a:endParaRPr>
          </a:p>
          <a:p>
            <a:endParaRPr lang="es-CO" dirty="0" smtClean="0">
              <a:latin typeface="Britannic Bold" panose="020B0903060703020204" pitchFamily="34" charset="0"/>
            </a:endParaRPr>
          </a:p>
          <a:p>
            <a:endParaRPr lang="es-CO" dirty="0">
              <a:latin typeface="Britannic Bold" panose="020B0903060703020204" pitchFamily="34" charset="0"/>
            </a:endParaRPr>
          </a:p>
          <a:p>
            <a:endParaRPr lang="es-CO" dirty="0" smtClean="0">
              <a:latin typeface="Britannic Bold" panose="020B0903060703020204" pitchFamily="34" charset="0"/>
            </a:endParaRPr>
          </a:p>
          <a:p>
            <a:endParaRPr lang="es-CO" dirty="0">
              <a:latin typeface="Britannic Bold" panose="020B0903060703020204" pitchFamily="34" charset="0"/>
            </a:endParaRPr>
          </a:p>
          <a:p>
            <a:endParaRPr lang="es-CO" dirty="0" smtClean="0">
              <a:latin typeface="Britannic Bold" panose="020B0903060703020204" pitchFamily="34" charset="0"/>
            </a:endParaRPr>
          </a:p>
          <a:p>
            <a:endParaRPr lang="es-CO" dirty="0">
              <a:latin typeface="Britannic Bold" panose="020B0903060703020204" pitchFamily="34" charset="0"/>
            </a:endParaRPr>
          </a:p>
          <a:p>
            <a:endParaRPr lang="es-CO" dirty="0" smtClean="0">
              <a:latin typeface="Britannic Bold" panose="020B0903060703020204" pitchFamily="34" charset="0"/>
            </a:endParaRPr>
          </a:p>
          <a:p>
            <a:endParaRPr lang="es-CO" dirty="0">
              <a:latin typeface="Britannic Bold" panose="020B0903060703020204" pitchFamily="34" charset="0"/>
            </a:endParaRPr>
          </a:p>
          <a:p>
            <a:endParaRPr lang="es-CO" dirty="0" smtClean="0">
              <a:latin typeface="Britannic Bold" panose="020B0903060703020204" pitchFamily="34" charset="0"/>
            </a:endParaRPr>
          </a:p>
          <a:p>
            <a:endParaRPr lang="es-CO" dirty="0">
              <a:latin typeface="Britannic Bold" panose="020B0903060703020204" pitchFamily="34" charset="0"/>
            </a:endParaRPr>
          </a:p>
          <a:p>
            <a:endParaRPr lang="es-CO" dirty="0" smtClean="0">
              <a:latin typeface="Britannic Bold" panose="020B0903060703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942384" y="3239838"/>
            <a:ext cx="910056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CO" sz="2800" dirty="0" smtClean="0">
              <a:solidFill>
                <a:schemeClr val="accent2">
                  <a:lumMod val="75000"/>
                </a:schemeClr>
              </a:solidFill>
              <a:latin typeface="Britannic Bold" panose="020B0903060703020204" pitchFamily="34" charset="0"/>
            </a:endParaRPr>
          </a:p>
          <a:p>
            <a:r>
              <a:rPr lang="es-CO" sz="2800" dirty="0" smtClean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textos de opinión Editorial / artículo / columna / Cartas</a:t>
            </a:r>
            <a:endParaRPr lang="es-CO" sz="2800" dirty="0">
              <a:solidFill>
                <a:schemeClr val="accent2">
                  <a:lumMod val="75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807134" y="5266863"/>
            <a:ext cx="5336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solidFill>
                  <a:schemeClr val="accent4">
                    <a:lumMod val="75000"/>
                  </a:schemeClr>
                </a:solidFill>
                <a:latin typeface="Britannic Bold" panose="020B0903060703020204" pitchFamily="34" charset="0"/>
              </a:rPr>
              <a:t> textos mixtos Crónica  / crítica</a:t>
            </a:r>
            <a:endParaRPr lang="es-CO" sz="2800" dirty="0">
              <a:solidFill>
                <a:schemeClr val="accent4">
                  <a:lumMod val="75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942384" y="4409077"/>
            <a:ext cx="852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solidFill>
                  <a:srgbClr val="FF9933"/>
                </a:solidFill>
                <a:latin typeface="Britannic Bold" panose="020B0903060703020204" pitchFamily="34" charset="0"/>
              </a:rPr>
              <a:t>textos informativos Noticia / reportaje  / entrevista</a:t>
            </a:r>
            <a:endParaRPr lang="es-CO" sz="2800" dirty="0">
              <a:solidFill>
                <a:srgbClr val="FF9933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52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4217" cy="6858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1961"/>
            <a:ext cx="1024217" cy="10059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95678"/>
            <a:ext cx="1024217" cy="115224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304925" y="919460"/>
            <a:ext cx="1077277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dirty="0" smtClean="0">
                <a:solidFill>
                  <a:srgbClr val="FF9933"/>
                </a:solidFill>
                <a:latin typeface="Britannic Bold" panose="020B0903060703020204" pitchFamily="34" charset="0"/>
              </a:rPr>
              <a:t>Textos informativos </a:t>
            </a:r>
          </a:p>
          <a:p>
            <a:pPr algn="ctr"/>
            <a:r>
              <a:rPr lang="es-CO" sz="2800" dirty="0" smtClean="0">
                <a:solidFill>
                  <a:srgbClr val="FF9933"/>
                </a:solidFill>
                <a:latin typeface="Britannic Bold" panose="020B0903060703020204" pitchFamily="34" charset="0"/>
              </a:rPr>
              <a:t>tienen como objetivo prioritario la transmisión de informaciones sobre personas, lugares, acciones o acontecimientos</a:t>
            </a:r>
            <a:endParaRPr lang="es-CO" sz="2800" dirty="0">
              <a:solidFill>
                <a:srgbClr val="FF9933"/>
              </a:solidFill>
              <a:latin typeface="Britannic Bold" panose="020B0903060703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304925" y="2967335"/>
            <a:ext cx="1077277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T</a:t>
            </a:r>
            <a:r>
              <a:rPr lang="es-CO" sz="3600" dirty="0" smtClean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extos de opinión o interpretativos </a:t>
            </a:r>
          </a:p>
          <a:p>
            <a:pPr algn="ctr"/>
            <a:r>
              <a:rPr lang="es-CO" sz="2800" dirty="0" smtClean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no responden a las características propias de la información, puesto que pretenden divulgar ideas </a:t>
            </a:r>
            <a:endParaRPr lang="es-CO" sz="2800" dirty="0">
              <a:solidFill>
                <a:schemeClr val="accent2">
                  <a:lumMod val="75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219200" y="5087035"/>
            <a:ext cx="1097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dirty="0" smtClean="0"/>
              <a:t> </a:t>
            </a:r>
            <a:r>
              <a:rPr lang="es-CO" sz="3600" dirty="0">
                <a:solidFill>
                  <a:schemeClr val="accent4">
                    <a:lumMod val="75000"/>
                  </a:schemeClr>
                </a:solidFill>
                <a:latin typeface="Britannic Bold" panose="020B0903060703020204" pitchFamily="34" charset="0"/>
              </a:rPr>
              <a:t>T</a:t>
            </a:r>
            <a:r>
              <a:rPr lang="es-CO" sz="3600" dirty="0" smtClean="0">
                <a:solidFill>
                  <a:schemeClr val="accent4">
                    <a:lumMod val="75000"/>
                  </a:schemeClr>
                </a:solidFill>
                <a:latin typeface="Britannic Bold" panose="020B0903060703020204" pitchFamily="34" charset="0"/>
              </a:rPr>
              <a:t>extos mixtos </a:t>
            </a:r>
          </a:p>
          <a:p>
            <a:pPr algn="ctr"/>
            <a:r>
              <a:rPr lang="es-CO" sz="2800" dirty="0" smtClean="0">
                <a:solidFill>
                  <a:schemeClr val="accent4">
                    <a:lumMod val="75000"/>
                  </a:schemeClr>
                </a:solidFill>
                <a:latin typeface="Britannic Bold" panose="020B0903060703020204" pitchFamily="34" charset="0"/>
              </a:rPr>
              <a:t>son una mezcla creativa y abierta de información y opinión</a:t>
            </a:r>
            <a:endParaRPr lang="es-CO" sz="2800" dirty="0">
              <a:solidFill>
                <a:schemeClr val="accent4">
                  <a:lumMod val="75000"/>
                </a:schemeClr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15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4217" cy="6858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7186"/>
            <a:ext cx="1024217" cy="10059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77053"/>
            <a:ext cx="1024217" cy="115224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024217" y="502784"/>
            <a:ext cx="111677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O" sz="4800" dirty="0" smtClean="0">
              <a:latin typeface="Britannic Bold" panose="020B0903060703020204" pitchFamily="34" charset="0"/>
            </a:endParaRPr>
          </a:p>
          <a:p>
            <a:pPr algn="ctr"/>
            <a:r>
              <a:rPr lang="es-CO" sz="4800" dirty="0" smtClean="0">
                <a:latin typeface="Britannic Bold" panose="020B0903060703020204" pitchFamily="34" charset="0"/>
              </a:rPr>
              <a:t>Estructura del texto periodístico</a:t>
            </a:r>
          </a:p>
          <a:p>
            <a:endParaRPr lang="es-CO" sz="4800" dirty="0" smtClean="0">
              <a:latin typeface="Britannic Bold" panose="020B0903060703020204" pitchFamily="34" charset="0"/>
            </a:endParaRPr>
          </a:p>
          <a:p>
            <a:endParaRPr lang="es-CO" sz="3600" dirty="0">
              <a:latin typeface="Britannic Bold" panose="020B0903060703020204" pitchFamily="34" charset="0"/>
            </a:endParaRPr>
          </a:p>
          <a:p>
            <a:pPr algn="ctr"/>
            <a:r>
              <a:rPr lang="es-CO" sz="3600" dirty="0" smtClean="0">
                <a:latin typeface="Britannic Bold" panose="020B0903060703020204" pitchFamily="34" charset="0"/>
              </a:rPr>
              <a:t>Todos los géneros periodísticos presentan dos o tres partes diferenciadas tipográficamente</a:t>
            </a:r>
          </a:p>
          <a:p>
            <a:pPr algn="ctr"/>
            <a:r>
              <a:rPr lang="es-CO" sz="3600" dirty="0" smtClean="0">
                <a:latin typeface="Britannic Bold" panose="020B0903060703020204" pitchFamily="34" charset="0"/>
              </a:rPr>
              <a:t> </a:t>
            </a:r>
          </a:p>
          <a:p>
            <a:pPr algn="ctr"/>
            <a:r>
              <a:rPr lang="es-CO" sz="3600" dirty="0" smtClean="0">
                <a:latin typeface="Britannic Bold" panose="020B0903060703020204" pitchFamily="34" charset="0"/>
              </a:rPr>
              <a:t>los titulares, el cuerpo o desarrollo y el lead o entrada</a:t>
            </a:r>
            <a:endParaRPr lang="es-CO" sz="36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0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4217" cy="6858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8136"/>
            <a:ext cx="1024217" cy="10059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2186128"/>
            <a:ext cx="1024217" cy="1152244"/>
          </a:xfrm>
          <a:prstGeom prst="rect">
            <a:avLst/>
          </a:prstGeom>
        </p:spPr>
      </p:pic>
      <p:sp>
        <p:nvSpPr>
          <p:cNvPr id="7" name="Combinar 6"/>
          <p:cNvSpPr/>
          <p:nvPr/>
        </p:nvSpPr>
        <p:spPr>
          <a:xfrm>
            <a:off x="2433637" y="1122859"/>
            <a:ext cx="8229600" cy="5201586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/>
          <p:cNvSpPr txBox="1"/>
          <p:nvPr/>
        </p:nvSpPr>
        <p:spPr>
          <a:xfrm>
            <a:off x="3372787" y="1684063"/>
            <a:ext cx="5846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 smtClean="0">
                <a:latin typeface="Britannic Bold" panose="020B0903060703020204" pitchFamily="34" charset="0"/>
              </a:rPr>
              <a:t>   TITULARES</a:t>
            </a:r>
            <a:endParaRPr lang="es-CO" sz="3600" dirty="0">
              <a:latin typeface="Britannic Bold" panose="020B0903060703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971925" y="2762250"/>
            <a:ext cx="5172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dirty="0" smtClean="0">
                <a:latin typeface="Britannic Bold" panose="020B0903060703020204" pitchFamily="34" charset="0"/>
              </a:rPr>
              <a:t>LEAD</a:t>
            </a:r>
            <a:endParaRPr lang="es-CO" sz="4400" dirty="0">
              <a:latin typeface="Britannic Bold" panose="020B0903060703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021704" y="3723652"/>
            <a:ext cx="3265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>
                <a:latin typeface="Britannic Bold" panose="020B0903060703020204" pitchFamily="34" charset="0"/>
              </a:rPr>
              <a:t>CUERPO O DESARROLLO DE LA NOTICIA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734049" y="5457825"/>
            <a:ext cx="16383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>
                <a:latin typeface="Britannic Bold" panose="020B0903060703020204" pitchFamily="34" charset="0"/>
              </a:rPr>
              <a:t>Remate</a:t>
            </a:r>
          </a:p>
          <a:p>
            <a:pPr algn="ctr"/>
            <a:r>
              <a:rPr lang="es-CO" sz="2800" dirty="0" smtClean="0">
                <a:latin typeface="Britannic Bold" panose="020B0903060703020204" pitchFamily="34" charset="0"/>
              </a:rPr>
              <a:t>o salida</a:t>
            </a:r>
            <a:endParaRPr lang="es-CO" sz="28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4"/>
            <a:ext cx="1024217" cy="6858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63836"/>
            <a:ext cx="1024217" cy="10059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" y="1852753"/>
            <a:ext cx="1024217" cy="1152244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895475" y="997459"/>
            <a:ext cx="59721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Titulares</a:t>
            </a:r>
          </a:p>
          <a:p>
            <a:r>
              <a:rPr lang="es-CO" sz="2800" dirty="0" smtClean="0">
                <a:latin typeface="Britannic Bold" panose="020B0903060703020204" pitchFamily="34" charset="0"/>
              </a:rPr>
              <a:t>Antetítulo / título / subtítulo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895476" y="2248525"/>
            <a:ext cx="10106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Lead o entradilla:</a:t>
            </a:r>
          </a:p>
          <a:p>
            <a:r>
              <a:rPr lang="es-CO" sz="2800" dirty="0" smtClean="0">
                <a:latin typeface="Britannic Bold" panose="020B0903060703020204" pitchFamily="34" charset="0"/>
              </a:rPr>
              <a:t>¿Qué / quién / cuándo / cómo / dónde / por qué  / para qué? 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895475" y="3706786"/>
            <a:ext cx="9163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Cuerpo o desarrollo de la noticia:</a:t>
            </a:r>
          </a:p>
          <a:p>
            <a:r>
              <a:rPr lang="es-CO" sz="2800" dirty="0" smtClean="0">
                <a:latin typeface="Britannic Bold" panose="020B0903060703020204" pitchFamily="34" charset="0"/>
              </a:rPr>
              <a:t>Datos en orden decreciente / detalles / citas históricas</a:t>
            </a:r>
            <a:endParaRPr lang="es-CO" sz="2800" dirty="0">
              <a:latin typeface="Britannic Bold" panose="020B0903060703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895476" y="5105400"/>
            <a:ext cx="5162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Britannic Bold" panose="020B0903060703020204" pitchFamily="34" charset="0"/>
              </a:rPr>
              <a:t>Remate: </a:t>
            </a:r>
          </a:p>
          <a:p>
            <a:r>
              <a:rPr lang="es-CO" sz="2800" dirty="0">
                <a:latin typeface="Britannic Bold" panose="020B0903060703020204" pitchFamily="34" charset="0"/>
              </a:rPr>
              <a:t>C</a:t>
            </a:r>
            <a:r>
              <a:rPr lang="es-CO" sz="2800" dirty="0" smtClean="0">
                <a:latin typeface="Britannic Bold" panose="020B0903060703020204" pitchFamily="34" charset="0"/>
              </a:rPr>
              <a:t>onclusión o Salida</a:t>
            </a:r>
            <a:endParaRPr lang="es-CO" sz="28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27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303</Words>
  <Application>Microsoft Office PowerPoint</Application>
  <PresentationFormat>Panorámica</PresentationFormat>
  <Paragraphs>80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Britannic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jefe de redaccion</dc:creator>
  <cp:lastModifiedBy>jefe de redaccion</cp:lastModifiedBy>
  <cp:revision>15</cp:revision>
  <dcterms:created xsi:type="dcterms:W3CDTF">2019-07-26T18:01:34Z</dcterms:created>
  <dcterms:modified xsi:type="dcterms:W3CDTF">2019-07-26T21:00:25Z</dcterms:modified>
</cp:coreProperties>
</file>